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7" r:id="rId2"/>
    <p:sldId id="310" r:id="rId3"/>
    <p:sldId id="259" r:id="rId4"/>
    <p:sldId id="297" r:id="rId5"/>
    <p:sldId id="260" r:id="rId6"/>
    <p:sldId id="298" r:id="rId7"/>
    <p:sldId id="299" r:id="rId8"/>
    <p:sldId id="308" r:id="rId9"/>
    <p:sldId id="305" r:id="rId10"/>
    <p:sldId id="303" r:id="rId11"/>
    <p:sldId id="304" r:id="rId12"/>
    <p:sldId id="263" r:id="rId13"/>
    <p:sldId id="309" r:id="rId14"/>
    <p:sldId id="289" r:id="rId15"/>
    <p:sldId id="290" r:id="rId16"/>
    <p:sldId id="264" r:id="rId17"/>
    <p:sldId id="295" r:id="rId18"/>
    <p:sldId id="272" r:id="rId19"/>
    <p:sldId id="291" r:id="rId20"/>
    <p:sldId id="292" r:id="rId21"/>
    <p:sldId id="267" r:id="rId22"/>
    <p:sldId id="274" r:id="rId23"/>
    <p:sldId id="296" r:id="rId24"/>
    <p:sldId id="268" r:id="rId25"/>
    <p:sldId id="269" r:id="rId26"/>
    <p:sldId id="306" r:id="rId27"/>
    <p:sldId id="270" r:id="rId28"/>
    <p:sldId id="307" r:id="rId29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969696"/>
    <a:srgbClr val="FFCCCC"/>
    <a:srgbClr val="CCCCFF"/>
    <a:srgbClr val="FFCCFF"/>
    <a:srgbClr val="99FF99"/>
    <a:srgbClr val="DDDDDD"/>
    <a:srgbClr val="C0C0C0"/>
    <a:srgbClr val="FFCC66"/>
    <a:srgbClr val="4D4D4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83" autoAdjust="0"/>
  </p:normalViewPr>
  <p:slideViewPr>
    <p:cSldViewPr snapToGrid="0">
      <p:cViewPr varScale="1">
        <p:scale>
          <a:sx n="38" d="100"/>
          <a:sy n="38" d="100"/>
        </p:scale>
        <p:origin x="-690" y="-102"/>
      </p:cViewPr>
      <p:guideLst>
        <p:guide orient="horz" pos="4319"/>
        <p:guide pos="280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/>
            </a:lvl1pPr>
          </a:lstStyle>
          <a:p>
            <a:pPr>
              <a:defRPr/>
            </a:pPr>
            <a:fld id="{0853D91D-AED1-47FE-8FE8-1CEC8ED19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65200"/>
            <a:fld id="{F9998B04-2662-43E0-96A4-A3EEA85339A6}" type="slidenum">
              <a:rPr lang="en-US">
                <a:latin typeface="Arial" pitchFamily="34" charset="0"/>
              </a:rPr>
              <a:pPr defTabSz="965200"/>
              <a:t>6</a:t>
            </a:fld>
            <a:endParaRPr lang="en-US">
              <a:latin typeface="Arial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i="1" smtClean="0">
                <a:solidFill>
                  <a:srgbClr val="FF9966"/>
                </a:solidFill>
                <a:latin typeface="Arial" pitchFamily="34" charset="0"/>
              </a:rPr>
              <a:t>For </a:t>
            </a:r>
            <a:r>
              <a:rPr lang="en-US" b="1" i="1" smtClean="0">
                <a:solidFill>
                  <a:srgbClr val="FF9966"/>
                </a:solidFill>
                <a:latin typeface="Arial" pitchFamily="34" charset="0"/>
              </a:rPr>
              <a:t>mH&lt;2mW</a:t>
            </a:r>
            <a:r>
              <a:rPr lang="en-US" b="1" i="1" smtClean="0">
                <a:solidFill>
                  <a:srgbClr val="0066CC"/>
                </a:solidFill>
                <a:latin typeface="Arial" pitchFamily="34" charset="0"/>
              </a:rPr>
              <a:t> </a:t>
            </a:r>
            <a:r>
              <a:rPr lang="en-US" i="1" smtClean="0">
                <a:solidFill>
                  <a:schemeClr val="tx2"/>
                </a:solidFill>
                <a:latin typeface="Arial" pitchFamily="34" charset="0"/>
              </a:rPr>
              <a:t>: </a:t>
            </a:r>
            <a:r>
              <a:rPr lang="en-US" i="1" smtClean="0">
                <a:solidFill>
                  <a:schemeClr val="hlink"/>
                </a:solidFill>
                <a:latin typeface="Arial" pitchFamily="34" charset="0"/>
              </a:rPr>
              <a:t>H</a:t>
            </a:r>
            <a:r>
              <a:rPr lang="en-US" i="1" smtClean="0">
                <a:solidFill>
                  <a:schemeClr val="hlink"/>
                </a:solidFill>
                <a:latin typeface="Arial" pitchFamily="34" charset="0"/>
                <a:sym typeface="Math1" pitchFamily="2" charset="2"/>
              </a:rPr>
              <a:t> bb (~80%)</a:t>
            </a:r>
            <a:r>
              <a:rPr lang="en-US" i="1" smtClean="0">
                <a:solidFill>
                  <a:schemeClr val="tx2"/>
                </a:solidFill>
                <a:latin typeface="Arial" pitchFamily="34" charset="0"/>
                <a:sym typeface="Math1" pitchFamily="2" charset="2"/>
              </a:rPr>
              <a:t> </a:t>
            </a:r>
            <a:endParaRPr lang="en-US" i="1" smtClean="0">
              <a:solidFill>
                <a:srgbClr val="0066CC"/>
              </a:solidFill>
              <a:latin typeface="Arial" pitchFamily="34" charset="0"/>
            </a:endParaRPr>
          </a:p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65200"/>
            <a:fld id="{A2DA5BCE-9DE0-4D05-9E46-50809F9D648B}" type="slidenum">
              <a:rPr lang="en-US">
                <a:latin typeface="Arial" pitchFamily="34" charset="0"/>
              </a:rPr>
              <a:pPr defTabSz="965200"/>
              <a:t>23</a:t>
            </a:fld>
            <a:endParaRPr lang="en-US">
              <a:latin typeface="Arial" pitchFamily="34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A62D5-5F1C-488C-BD61-4E801C5A4B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0198A-50EF-4FEC-AAC0-336CFBD7C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28600"/>
            <a:ext cx="22098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228600"/>
            <a:ext cx="64770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25497-1A8F-41B4-80A2-85D4745D5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14400"/>
            <a:ext cx="4343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14400"/>
            <a:ext cx="43434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33800"/>
            <a:ext cx="43434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8F29F-9927-4070-821B-140F9E508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14400"/>
            <a:ext cx="88392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3733800"/>
            <a:ext cx="88392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BF57E-6C8B-465E-BAC8-80BFEE9F62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8768D-7005-46F1-9EEA-83C9362091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DFB38-46BB-46C6-8D53-2C42BDD530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9F703-C87E-4C40-86DF-088FE9480D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81E4C-6F2A-4DAD-A307-E342681B6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B4435-B0E3-4FB8-B4F5-E17FAACF02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A65E5-A764-44E1-9418-C3D256F1FA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AFAD2-C51B-4CEA-A842-50738B0073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8EFE-FF15-4A66-A8E0-74A774DAE5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228600"/>
            <a:ext cx="8839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14400"/>
            <a:ext cx="8839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3600" y="6477000"/>
            <a:ext cx="4876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770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D9FB86E-6D6E-4505-8476-12170B224A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Document1.doc"/><Relationship Id="rId13" Type="http://schemas.openxmlformats.org/officeDocument/2006/relationships/image" Target="../media/image21.png"/><Relationship Id="rId3" Type="http://schemas.openxmlformats.org/officeDocument/2006/relationships/tags" Target="../tags/tag3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20.png"/><Relationship Id="rId2" Type="http://schemas.openxmlformats.org/officeDocument/2006/relationships/tags" Target="../tags/tag2.xml"/><Relationship Id="rId16" Type="http://schemas.openxmlformats.org/officeDocument/2006/relationships/image" Target="../media/image24.png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9.png"/><Relationship Id="rId5" Type="http://schemas.openxmlformats.org/officeDocument/2006/relationships/tags" Target="../tags/tag5.xml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tags" Target="../tags/tag4.xml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g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161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09601"/>
            <a:ext cx="9143999" cy="299085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The elusive agent of </a:t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electroweak symmetry breaking </a:t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>- an experimentalist point of view - 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6061"/>
            <a:ext cx="6400800" cy="1752600"/>
          </a:xfrm>
        </p:spPr>
        <p:txBody>
          <a:bodyPr/>
          <a:lstStyle/>
          <a:p>
            <a:r>
              <a:rPr lang="en-US" dirty="0" smtClean="0"/>
              <a:t>Ulrich Heintz</a:t>
            </a:r>
          </a:p>
          <a:p>
            <a:r>
              <a:rPr lang="en-US" dirty="0" smtClean="0"/>
              <a:t>Brown University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final LEP limit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3609" y="1517762"/>
            <a:ext cx="4490391" cy="4277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70457" y="953037"/>
            <a:ext cx="5322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modified </a:t>
            </a:r>
            <a:r>
              <a:rPr lang="en-US" dirty="0" err="1" smtClean="0">
                <a:latin typeface="+mj-lt"/>
              </a:rPr>
              <a:t>frequentist</a:t>
            </a:r>
            <a:r>
              <a:rPr lang="en-US" dirty="0" smtClean="0">
                <a:latin typeface="+mj-lt"/>
              </a:rPr>
              <a:t> confidence levels</a:t>
            </a:r>
            <a:endParaRPr lang="en-US" dirty="0">
              <a:latin typeface="+mj-lt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683676" y="3121694"/>
          <a:ext cx="2233612" cy="457200"/>
        </p:xfrm>
        <a:graphic>
          <a:graphicData uri="http://schemas.openxmlformats.org/presentationml/2006/ole">
            <p:oleObj spid="_x0000_s82948" name="Equation" r:id="rId4" imgW="1117440" imgH="22860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6366" y="1648495"/>
            <a:ext cx="308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define likelihood ratio</a:t>
            </a: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681798" y="2078038"/>
          <a:ext cx="2309812" cy="838200"/>
        </p:xfrm>
        <a:graphic>
          <a:graphicData uri="http://schemas.openxmlformats.org/presentationml/2006/ole">
            <p:oleObj spid="_x0000_s82949" name="Equation" r:id="rId5" imgW="1155600" imgH="419040" progId="Equation.3">
              <p:embed/>
            </p:oleObj>
          </a:graphicData>
        </a:graphic>
      </p:graphicFrame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682960" y="3724857"/>
          <a:ext cx="2436812" cy="457200"/>
        </p:xfrm>
        <a:graphic>
          <a:graphicData uri="http://schemas.openxmlformats.org/presentationml/2006/ole">
            <p:oleObj spid="_x0000_s82950" name="Equation" r:id="rId6" imgW="1218960" imgH="22860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10624" y="3129567"/>
            <a:ext cx="1893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+mj-lt"/>
              </a:rPr>
              <a:t>for background</a:t>
            </a:r>
            <a:endParaRPr lang="en-US" sz="20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4540" y="3616816"/>
            <a:ext cx="15247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signal + </a:t>
            </a:r>
          </a:p>
          <a:p>
            <a:pPr algn="ctr"/>
            <a:r>
              <a:rPr lang="en-US" sz="2000" dirty="0" smtClean="0">
                <a:latin typeface="+mj-lt"/>
              </a:rPr>
              <a:t>background</a:t>
            </a:r>
            <a:endParaRPr lang="en-US" sz="2000" dirty="0">
              <a:latin typeface="+mj-lt"/>
            </a:endParaRPr>
          </a:p>
        </p:txBody>
      </p:sp>
      <p:graphicFrame>
        <p:nvGraphicFramePr>
          <p:cNvPr id="82951" name="Object 7"/>
          <p:cNvGraphicFramePr>
            <a:graphicFrameLocks noChangeAspect="1"/>
          </p:cNvGraphicFramePr>
          <p:nvPr/>
        </p:nvGraphicFramePr>
        <p:xfrm>
          <a:off x="687655" y="4651620"/>
          <a:ext cx="1598612" cy="863600"/>
        </p:xfrm>
        <a:graphic>
          <a:graphicData uri="http://schemas.openxmlformats.org/presentationml/2006/ole">
            <p:oleObj spid="_x0000_s82951" name="Equation" r:id="rId7" imgW="799920" imgH="431640" progId="Equation.3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0129" y="5716072"/>
            <a:ext cx="6652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Signal can be excluded at 95% CL if CL</a:t>
            </a:r>
            <a:r>
              <a:rPr lang="en-US" baseline="-25000" dirty="0" smtClean="0">
                <a:latin typeface="+mj-lt"/>
              </a:rPr>
              <a:t>s</a:t>
            </a:r>
            <a:r>
              <a:rPr lang="en-US" dirty="0" smtClean="0">
                <a:latin typeface="+mj-lt"/>
              </a:rPr>
              <a:t> &lt; 0.05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64536" y="4567704"/>
            <a:ext cx="3105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how much less likely is observed data for </a:t>
            </a:r>
            <a:r>
              <a:rPr lang="en-US" sz="2000" dirty="0" err="1" smtClean="0">
                <a:latin typeface="+mj-lt"/>
              </a:rPr>
              <a:t>s+b</a:t>
            </a:r>
            <a:r>
              <a:rPr lang="en-US" sz="2000" dirty="0" smtClean="0">
                <a:latin typeface="+mj-lt"/>
              </a:rPr>
              <a:t> than for b only?</a:t>
            </a:r>
            <a:endParaRPr lang="en-US" sz="2000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12158" y="4456090"/>
            <a:ext cx="2205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m</a:t>
            </a:r>
            <a:r>
              <a:rPr lang="en-US" baseline="-25000" dirty="0" smtClean="0">
                <a:latin typeface="+mj-lt"/>
              </a:rPr>
              <a:t>H</a:t>
            </a:r>
            <a:r>
              <a:rPr lang="en-US" dirty="0" smtClean="0">
                <a:latin typeface="+mj-lt"/>
              </a:rPr>
              <a:t> &gt; 114 </a:t>
            </a:r>
            <a:r>
              <a:rPr lang="en-US" dirty="0" err="1" smtClean="0">
                <a:latin typeface="+mj-lt"/>
              </a:rPr>
              <a:t>GeV</a:t>
            </a:r>
            <a:endParaRPr lang="en-US" dirty="0">
              <a:latin typeface="+mj-lt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0012037_02-A4-at-144-dpi.jpg"/>
          <p:cNvPicPr>
            <a:picLocks noChangeAspect="1"/>
          </p:cNvPicPr>
          <p:nvPr/>
        </p:nvPicPr>
        <p:blipFill>
          <a:blip r:embed="rId2" cstate="print"/>
          <a:srcRect l="5955" r="595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end of LEP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ictur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1668463" y="2411413"/>
            <a:ext cx="5297487" cy="3617912"/>
            <a:chOff x="1668463" y="2411413"/>
            <a:chExt cx="5297487" cy="3617912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V="1">
              <a:off x="2255838" y="2992438"/>
              <a:ext cx="4579937" cy="48895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 type="triangle" w="med" len="med"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" name="Text Box 7"/>
            <p:cNvSpPr txBox="1">
              <a:spLocks noChangeAspect="1" noChangeArrowheads="1"/>
            </p:cNvSpPr>
            <p:nvPr/>
          </p:nvSpPr>
          <p:spPr bwMode="auto">
            <a:xfrm rot="-389022">
              <a:off x="4149725" y="2844800"/>
              <a:ext cx="677863" cy="3683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>
                  <a:solidFill>
                    <a:schemeClr val="bg1"/>
                  </a:solidFill>
                  <a:latin typeface="Helvetica" pitchFamily="34" charset="0"/>
                </a:rPr>
                <a:t>2 km</a:t>
              </a:r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2076450" y="2411413"/>
              <a:ext cx="4889500" cy="1668462"/>
            </a:xfrm>
            <a:prstGeom prst="ellipse">
              <a:avLst/>
            </a:prstGeom>
            <a:noFill/>
            <a:ln w="28575" algn="ctr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668463" y="3556000"/>
              <a:ext cx="261937" cy="23177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 rot="-525360">
              <a:off x="1919288" y="3657600"/>
              <a:ext cx="376237" cy="144463"/>
            </a:xfrm>
            <a:prstGeom prst="ellipse">
              <a:avLst/>
            </a:prstGeom>
            <a:noFill/>
            <a:ln w="28575" algn="ctr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003425" y="3802063"/>
              <a:ext cx="957263" cy="784225"/>
            </a:xfrm>
            <a:custGeom>
              <a:avLst/>
              <a:gdLst>
                <a:gd name="T0" fmla="*/ 0 w 539"/>
                <a:gd name="T1" fmla="*/ 0 h 430"/>
                <a:gd name="T2" fmla="*/ 779663 w 539"/>
                <a:gd name="T3" fmla="*/ 100308 h 430"/>
                <a:gd name="T4" fmla="*/ 875567 w 539"/>
                <a:gd name="T5" fmla="*/ 167788 h 430"/>
                <a:gd name="T6" fmla="*/ 941279 w 539"/>
                <a:gd name="T7" fmla="*/ 284510 h 430"/>
                <a:gd name="T8" fmla="*/ 957263 w 539"/>
                <a:gd name="T9" fmla="*/ 401231 h 430"/>
                <a:gd name="T10" fmla="*/ 893327 w 539"/>
                <a:gd name="T11" fmla="*/ 583609 h 430"/>
                <a:gd name="T12" fmla="*/ 761903 w 539"/>
                <a:gd name="T13" fmla="*/ 784225 h 4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9"/>
                <a:gd name="T22" fmla="*/ 0 h 430"/>
                <a:gd name="T23" fmla="*/ 539 w 539"/>
                <a:gd name="T24" fmla="*/ 430 h 4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9" h="430">
                  <a:moveTo>
                    <a:pt x="0" y="0"/>
                  </a:moveTo>
                  <a:lnTo>
                    <a:pt x="439" y="55"/>
                  </a:lnTo>
                  <a:lnTo>
                    <a:pt x="493" y="92"/>
                  </a:lnTo>
                  <a:lnTo>
                    <a:pt x="530" y="156"/>
                  </a:lnTo>
                  <a:lnTo>
                    <a:pt x="539" y="220"/>
                  </a:lnTo>
                  <a:lnTo>
                    <a:pt x="503" y="320"/>
                  </a:lnTo>
                  <a:lnTo>
                    <a:pt x="429" y="430"/>
                  </a:lnTo>
                </a:path>
              </a:pathLst>
            </a:custGeom>
            <a:noFill/>
            <a:ln w="2857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 rot="-132378">
              <a:off x="2235200" y="4216400"/>
              <a:ext cx="4383088" cy="1812925"/>
            </a:xfrm>
            <a:prstGeom prst="ellipse">
              <a:avLst/>
            </a:prstGeom>
            <a:noFill/>
            <a:ln w="28575" algn="ctr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133600" y="3903663"/>
              <a:ext cx="652463" cy="304800"/>
            </a:xfrm>
            <a:custGeom>
              <a:avLst/>
              <a:gdLst>
                <a:gd name="T0" fmla="*/ 115888 w 411"/>
                <a:gd name="T1" fmla="*/ 0 h 192"/>
                <a:gd name="T2" fmla="*/ 0 w 411"/>
                <a:gd name="T3" fmla="*/ 304800 h 192"/>
                <a:gd name="T4" fmla="*/ 652463 w 411"/>
                <a:gd name="T5" fmla="*/ 131763 h 192"/>
                <a:gd name="T6" fmla="*/ 115888 w 411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1"/>
                <a:gd name="T13" fmla="*/ 0 h 192"/>
                <a:gd name="T14" fmla="*/ 411 w 411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1" h="192">
                  <a:moveTo>
                    <a:pt x="73" y="0"/>
                  </a:moveTo>
                  <a:lnTo>
                    <a:pt x="0" y="192"/>
                  </a:lnTo>
                  <a:lnTo>
                    <a:pt x="411" y="83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2743200" y="4035425"/>
              <a:ext cx="119062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V="1">
              <a:off x="4049713" y="4092575"/>
              <a:ext cx="347662" cy="131763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>
              <a:off x="4760913" y="4078288"/>
              <a:ext cx="333375" cy="14605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 smtClean="0">
                <a:solidFill>
                  <a:schemeClr val="bg1"/>
                </a:solidFill>
              </a:rPr>
              <a:t>Tevatron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22" name="Picture 6" descr="cdfii_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3765" y="1597764"/>
            <a:ext cx="903981" cy="90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 descr="logo-white-bi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4115" y="1772066"/>
            <a:ext cx="1460634" cy="773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193184" y="4250028"/>
            <a:ext cx="5182444" cy="1938992"/>
            <a:chOff x="193184" y="4250028"/>
            <a:chExt cx="5182444" cy="1938992"/>
          </a:xfrm>
        </p:grpSpPr>
        <p:sp>
          <p:nvSpPr>
            <p:cNvPr id="24" name="TextBox 23"/>
            <p:cNvSpPr txBox="1"/>
            <p:nvPr/>
          </p:nvSpPr>
          <p:spPr>
            <a:xfrm>
              <a:off x="193184" y="4250028"/>
              <a:ext cx="5182444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pp collisions </a:t>
              </a:r>
            </a:p>
            <a:p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E</a:t>
              </a:r>
              <a:r>
                <a:rPr lang="en-US" baseline="-25000" dirty="0" smtClean="0">
                  <a:solidFill>
                    <a:schemeClr val="bg1"/>
                  </a:solidFill>
                  <a:latin typeface="+mj-lt"/>
                </a:rPr>
                <a:t>com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 = 2 </a:t>
              </a:r>
              <a:r>
                <a:rPr lang="en-US" dirty="0" err="1" smtClean="0">
                  <a:solidFill>
                    <a:schemeClr val="bg1"/>
                  </a:solidFill>
                  <a:latin typeface="+mj-lt"/>
                </a:rPr>
                <a:t>TeV</a:t>
              </a:r>
              <a:endParaRPr lang="en-US" dirty="0" smtClean="0">
                <a:solidFill>
                  <a:schemeClr val="bg1"/>
                </a:solidFill>
                <a:latin typeface="+mj-lt"/>
              </a:endParaRPr>
            </a:p>
            <a:p>
              <a:r>
                <a:rPr lang="en-US" dirty="0" smtClean="0">
                  <a:solidFill>
                    <a:schemeClr val="bg1"/>
                  </a:solidFill>
                  <a:latin typeface="Lucida Calligraphy" pitchFamily="66" charset="0"/>
                </a:rPr>
                <a:t>L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 = 4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10</a:t>
              </a:r>
              <a:r>
                <a:rPr lang="en-US" baseline="30000" dirty="0" smtClean="0">
                  <a:solidFill>
                    <a:schemeClr val="bg1"/>
                  </a:solidFill>
                  <a:latin typeface="+mj-lt"/>
                  <a:sym typeface="Symbol"/>
                </a:rPr>
                <a:t>32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/cm</a:t>
              </a:r>
              <a:r>
                <a:rPr lang="en-US" baseline="30000" dirty="0" smtClean="0">
                  <a:solidFill>
                    <a:schemeClr val="bg1"/>
                  </a:solidFill>
                  <a:latin typeface="+mj-lt"/>
                  <a:sym typeface="Symbol"/>
                </a:rPr>
                <a:t>2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/s (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Wingdings" pitchFamily="2" charset="2"/>
                </a:rPr>
                <a:t>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2 fb</a:t>
              </a:r>
              <a:r>
                <a:rPr lang="en-US" baseline="30000" dirty="0">
                  <a:solidFill>
                    <a:schemeClr val="bg1"/>
                  </a:solidFill>
                  <a:latin typeface="+mj-lt"/>
                  <a:sym typeface="Symbol"/>
                </a:rPr>
                <a:t>-1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/year)</a:t>
              </a:r>
              <a:endParaRPr lang="en-US" dirty="0" smtClean="0">
                <a:solidFill>
                  <a:schemeClr val="bg1"/>
                </a:solidFill>
                <a:latin typeface="+mj-lt"/>
              </a:endParaRPr>
            </a:p>
            <a:p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analyzed now: </a:t>
              </a:r>
              <a:r>
                <a:rPr lang="en-US" dirty="0" err="1">
                  <a:solidFill>
                    <a:schemeClr val="bg1"/>
                  </a:solidFill>
                  <a:latin typeface="Lucida Calligraphy" pitchFamily="66" charset="0"/>
                  <a:sym typeface="Symbol"/>
                </a:rPr>
                <a:t>L</a:t>
              </a:r>
              <a:r>
                <a:rPr lang="en-US" dirty="0" err="1" smtClean="0">
                  <a:solidFill>
                    <a:schemeClr val="bg1"/>
                  </a:solidFill>
                  <a:latin typeface="+mj-lt"/>
                  <a:sym typeface="Symbol"/>
                </a:rPr>
                <a:t>dt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 = 5 fb</a:t>
              </a:r>
              <a:r>
                <a:rPr lang="en-US" baseline="30000" dirty="0">
                  <a:solidFill>
                    <a:schemeClr val="bg1"/>
                  </a:solidFill>
                  <a:latin typeface="+mj-lt"/>
                  <a:sym typeface="Symbol"/>
                </a:rPr>
                <a:t>-1</a:t>
              </a:r>
            </a:p>
            <a:p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expect </a:t>
              </a:r>
              <a:r>
                <a:rPr lang="en-US" dirty="0" err="1">
                  <a:solidFill>
                    <a:schemeClr val="bg1"/>
                  </a:solidFill>
                  <a:latin typeface="Lucida Calligraphy" pitchFamily="66" charset="0"/>
                  <a:sym typeface="Symbol"/>
                </a:rPr>
                <a:t>L</a:t>
              </a:r>
              <a:r>
                <a:rPr lang="en-US" dirty="0" err="1" smtClean="0">
                  <a:solidFill>
                    <a:schemeClr val="bg1"/>
                  </a:solidFill>
                  <a:latin typeface="+mj-lt"/>
                  <a:sym typeface="Symbol"/>
                </a:rPr>
                <a:t>dt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 = 10 fb</a:t>
              </a:r>
              <a:r>
                <a:rPr lang="en-US" baseline="30000" dirty="0">
                  <a:solidFill>
                    <a:schemeClr val="bg1"/>
                  </a:solidFill>
                  <a:latin typeface="+mj-lt"/>
                  <a:sym typeface="Symbol"/>
                </a:rPr>
                <a:t>-1</a:t>
              </a:r>
              <a:r>
                <a:rPr lang="en-US" dirty="0" smtClean="0">
                  <a:solidFill>
                    <a:schemeClr val="bg1"/>
                  </a:solidFill>
                  <a:latin typeface="+mj-lt"/>
                  <a:sym typeface="Symbol"/>
                </a:rPr>
                <a:t> by end of 2011 </a:t>
              </a: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450761" y="4365938"/>
              <a:ext cx="16742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bg1"/>
                </a:solidFill>
              </a:rPr>
              <a:t>3/11/2008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bg1"/>
                </a:solidFill>
              </a:rPr>
              <a:t>Ulrich Heintz - Sakurai Prize Celebration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at the </a:t>
            </a:r>
            <a:r>
              <a:rPr lang="en-US" dirty="0" err="1" smtClean="0"/>
              <a:t>Tevatron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7" name="Picture 16" descr="final"/>
          <p:cNvPicPr>
            <a:picLocks noChangeAspect="1" noChangeArrowheads="1"/>
          </p:cNvPicPr>
          <p:nvPr/>
        </p:nvPicPr>
        <p:blipFill>
          <a:blip r:embed="rId2" cstate="print"/>
          <a:srcRect l="4008" t="28712" r="13164" b="27722"/>
          <a:stretch>
            <a:fillRect/>
          </a:stretch>
        </p:blipFill>
        <p:spPr bwMode="auto">
          <a:xfrm>
            <a:off x="1001330" y="873819"/>
            <a:ext cx="7278413" cy="5166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production at </a:t>
            </a:r>
            <a:r>
              <a:rPr lang="en-US" dirty="0" err="1" smtClean="0"/>
              <a:t>Tevatron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pic>
        <p:nvPicPr>
          <p:cNvPr id="6" name="Picture 30" descr="diagrams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041400"/>
            <a:ext cx="22479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299" y="2032483"/>
            <a:ext cx="5204472" cy="387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Callout 1 8"/>
          <p:cNvSpPr/>
          <p:nvPr/>
        </p:nvSpPr>
        <p:spPr>
          <a:xfrm>
            <a:off x="2394857" y="1310603"/>
            <a:ext cx="914400" cy="923330"/>
          </a:xfrm>
          <a:prstGeom prst="borderCallout1">
            <a:avLst>
              <a:gd name="adj1" fmla="val 25857"/>
              <a:gd name="adj2" fmla="val 105953"/>
              <a:gd name="adj3" fmla="val 119384"/>
              <a:gd name="adj4" fmla="val 248968"/>
            </a:avLst>
          </a:prstGeom>
          <a:solidFill>
            <a:srgbClr val="99FF99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gluon fusion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439 </a:t>
            </a:r>
            <a:r>
              <a:rPr lang="en-US" sz="1800" dirty="0" err="1" smtClean="0">
                <a:solidFill>
                  <a:schemeClr val="tx1"/>
                </a:solidFill>
              </a:rPr>
              <a:t>fb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0" name="Line Callout 1 9"/>
          <p:cNvSpPr/>
          <p:nvPr/>
        </p:nvSpPr>
        <p:spPr>
          <a:xfrm>
            <a:off x="2162630" y="2841245"/>
            <a:ext cx="1335314" cy="1200329"/>
          </a:xfrm>
          <a:prstGeom prst="borderCallout1">
            <a:avLst>
              <a:gd name="adj1" fmla="val 14012"/>
              <a:gd name="adj2" fmla="val 107540"/>
              <a:gd name="adj3" fmla="val 30799"/>
              <a:gd name="adj4" fmla="val 17081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associate production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WH: 51 </a:t>
            </a:r>
            <a:r>
              <a:rPr lang="en-US" sz="1800" dirty="0" err="1" smtClean="0">
                <a:solidFill>
                  <a:schemeClr val="tx1"/>
                </a:solidFill>
              </a:rPr>
              <a:t>fb</a:t>
            </a:r>
            <a:endParaRPr lang="en-US" sz="1800" dirty="0" smtClean="0">
              <a:solidFill>
                <a:schemeClr val="tx1"/>
              </a:solidFill>
            </a:endParaRPr>
          </a:p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ZH: 33 </a:t>
            </a:r>
            <a:r>
              <a:rPr lang="en-US" sz="1800" dirty="0" err="1" smtClean="0">
                <a:solidFill>
                  <a:schemeClr val="tx1"/>
                </a:solidFill>
              </a:rPr>
              <a:t>fb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1" name="Line Callout 1 10"/>
          <p:cNvSpPr/>
          <p:nvPr/>
        </p:nvSpPr>
        <p:spPr>
          <a:xfrm>
            <a:off x="2256972" y="4546674"/>
            <a:ext cx="1335314" cy="1200329"/>
          </a:xfrm>
          <a:prstGeom prst="borderCallout1">
            <a:avLst>
              <a:gd name="adj1" fmla="val 14012"/>
              <a:gd name="adj2" fmla="val 107540"/>
              <a:gd name="adj3" fmla="val -79238"/>
              <a:gd name="adj4" fmla="val 17298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vector boson fusion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39 </a:t>
            </a:r>
            <a:r>
              <a:rPr lang="en-US" sz="1800" dirty="0" err="1" smtClean="0">
                <a:solidFill>
                  <a:schemeClr val="tx1"/>
                </a:solidFill>
              </a:rPr>
              <a:t>fb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5200" y="5921829"/>
            <a:ext cx="1822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j-lt"/>
              </a:rPr>
              <a:t>@M</a:t>
            </a:r>
            <a:r>
              <a:rPr lang="en-US" sz="1800" baseline="-25000" dirty="0" smtClean="0">
                <a:latin typeface="+mj-lt"/>
              </a:rPr>
              <a:t>H</a:t>
            </a:r>
            <a:r>
              <a:rPr lang="en-US" sz="1800" dirty="0" smtClean="0">
                <a:latin typeface="+mj-lt"/>
              </a:rPr>
              <a:t>=160 </a:t>
            </a:r>
            <a:r>
              <a:rPr lang="en-US" sz="1800" dirty="0" err="1" smtClean="0">
                <a:latin typeface="+mj-lt"/>
              </a:rPr>
              <a:t>GeV</a:t>
            </a:r>
            <a:endParaRPr lang="en-US" sz="1800" dirty="0">
              <a:latin typeface="+mj-lt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search at </a:t>
            </a:r>
            <a:r>
              <a:rPr lang="en-US" dirty="0" err="1" smtClean="0"/>
              <a:t>Tevatron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2287" y="864507"/>
            <a:ext cx="4217307" cy="42051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2173" y="5036456"/>
            <a:ext cx="3395481" cy="1200329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r>
              <a:rPr lang="en-US" baseline="-25000" dirty="0" smtClean="0"/>
              <a:t>H</a:t>
            </a:r>
            <a:r>
              <a:rPr lang="en-US" dirty="0" smtClean="0"/>
              <a:t> &lt; 135 </a:t>
            </a:r>
            <a:r>
              <a:rPr lang="en-US" dirty="0" err="1" smtClean="0"/>
              <a:t>GeV</a:t>
            </a:r>
            <a:r>
              <a:rPr lang="en-US" dirty="0" smtClean="0"/>
              <a:t> (</a:t>
            </a:r>
            <a:r>
              <a:rPr lang="en-US" dirty="0" err="1" smtClean="0"/>
              <a:t>H</a:t>
            </a:r>
            <a:r>
              <a:rPr lang="en-US" dirty="0" err="1" smtClean="0">
                <a:sym typeface="Wingdings" pitchFamily="2" charset="2"/>
              </a:rPr>
              <a:t>bb</a:t>
            </a:r>
            <a:r>
              <a:rPr lang="en-US" dirty="0" smtClean="0">
                <a:sym typeface="Wingdings" pitchFamily="2" charset="2"/>
              </a:rPr>
              <a:t>) </a:t>
            </a:r>
          </a:p>
          <a:p>
            <a:r>
              <a:rPr lang="en-US" dirty="0" smtClean="0">
                <a:sym typeface="Wingdings" pitchFamily="2" charset="2"/>
              </a:rPr>
              <a:t>background driven</a:t>
            </a:r>
          </a:p>
          <a:p>
            <a:r>
              <a:rPr lang="en-US" dirty="0" err="1" smtClean="0">
                <a:sym typeface="Wingdings" pitchFamily="2" charset="2"/>
              </a:rPr>
              <a:t>WHl</a:t>
            </a:r>
            <a:r>
              <a:rPr lang="en-US" dirty="0" err="1" smtClean="0">
                <a:sym typeface="Symbol"/>
              </a:rPr>
              <a:t>bb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ZHll</a:t>
            </a:r>
            <a:r>
              <a:rPr lang="en-US" dirty="0" smtClean="0">
                <a:sym typeface="Wingdings" pitchFamily="2" charset="2"/>
              </a:rPr>
              <a:t>/</a:t>
            </a:r>
            <a:r>
              <a:rPr lang="en-US" dirty="0" smtClean="0">
                <a:sym typeface="Symbol"/>
              </a:rPr>
              <a:t>bb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14687" y="5029204"/>
            <a:ext cx="3632726" cy="1200329"/>
          </a:xfrm>
          <a:prstGeom prst="rect">
            <a:avLst/>
          </a:prstGeom>
          <a:solidFill>
            <a:srgbClr val="CCCCFF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r>
              <a:rPr lang="en-US" baseline="-25000" dirty="0" smtClean="0"/>
              <a:t>H</a:t>
            </a:r>
            <a:r>
              <a:rPr lang="en-US" dirty="0" smtClean="0"/>
              <a:t> &gt; 135 </a:t>
            </a:r>
            <a:r>
              <a:rPr lang="en-US" dirty="0" err="1" smtClean="0"/>
              <a:t>GeV</a:t>
            </a:r>
            <a:r>
              <a:rPr lang="en-US" dirty="0" smtClean="0"/>
              <a:t> (H</a:t>
            </a:r>
            <a:r>
              <a:rPr lang="en-US" dirty="0" smtClean="0">
                <a:sym typeface="Wingdings" pitchFamily="2" charset="2"/>
              </a:rPr>
              <a:t>WW) </a:t>
            </a:r>
          </a:p>
          <a:p>
            <a:r>
              <a:rPr lang="en-US" dirty="0" smtClean="0">
                <a:sym typeface="Wingdings" pitchFamily="2" charset="2"/>
              </a:rPr>
              <a:t>rate driven</a:t>
            </a:r>
          </a:p>
          <a:p>
            <a:r>
              <a:rPr lang="en-US" dirty="0" smtClean="0">
                <a:sym typeface="Wingdings" pitchFamily="2" charset="2"/>
              </a:rPr>
              <a:t>all production modes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7089" y="4397829"/>
            <a:ext cx="2473754" cy="461665"/>
          </a:xfrm>
          <a:prstGeom prst="rect">
            <a:avLst/>
          </a:prstGeom>
          <a:solidFill>
            <a:srgbClr val="FFCCCC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cript MT Bold" pitchFamily="66" charset="0"/>
              </a:rPr>
              <a:t>“low mass” Higgs</a:t>
            </a:r>
            <a:endParaRPr lang="en-US" dirty="0">
              <a:latin typeface="Script MT Bold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39620" y="4390572"/>
            <a:ext cx="2547492" cy="461665"/>
          </a:xfrm>
          <a:prstGeom prst="rect">
            <a:avLst/>
          </a:prstGeom>
          <a:solidFill>
            <a:srgbClr val="CCCCFF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cript MT Bold" pitchFamily="66" charset="0"/>
              </a:rPr>
              <a:t>“high mass” Higgs</a:t>
            </a:r>
            <a:endParaRPr lang="en-US" dirty="0">
              <a:latin typeface="Script MT Bold" pitchFamily="66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search at </a:t>
            </a:r>
            <a:r>
              <a:rPr lang="en-US" dirty="0" err="1" smtClean="0"/>
              <a:t>Tevatron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channel: </a:t>
            </a:r>
            <a:r>
              <a:rPr lang="en-US" dirty="0" err="1" smtClean="0"/>
              <a:t>WH</a:t>
            </a:r>
            <a:r>
              <a:rPr lang="en-US" dirty="0" err="1" smtClean="0">
                <a:sym typeface="Wingdings" pitchFamily="2" charset="2"/>
              </a:rPr>
              <a:t></a:t>
            </a:r>
            <a:r>
              <a:rPr lang="en-US" dirty="0" err="1" smtClean="0">
                <a:latin typeface="Staccato222 BT"/>
                <a:sym typeface="Wingdings" pitchFamily="2" charset="2"/>
              </a:rPr>
              <a:t>l</a:t>
            </a:r>
            <a:r>
              <a:rPr lang="en-US" dirty="0" err="1" smtClean="0">
                <a:latin typeface="Staccato222 BT"/>
                <a:sym typeface="Symbol"/>
              </a:rPr>
              <a:t></a:t>
            </a:r>
            <a:r>
              <a:rPr lang="en-US" dirty="0" err="1" smtClean="0">
                <a:sym typeface="Symbol"/>
              </a:rPr>
              <a:t>bb</a:t>
            </a:r>
            <a:endParaRPr lang="en-US" dirty="0"/>
          </a:p>
        </p:txBody>
      </p:sp>
      <p:pic>
        <p:nvPicPr>
          <p:cNvPr id="4" name="Picture 3" descr="H78F2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572" y="1669143"/>
            <a:ext cx="2918936" cy="2918936"/>
          </a:xfrm>
          <a:prstGeom prst="rect">
            <a:avLst/>
          </a:prstGeom>
        </p:spPr>
      </p:pic>
      <p:pic>
        <p:nvPicPr>
          <p:cNvPr id="6" name="Picture 5" descr="H78F4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83109" y="2215898"/>
            <a:ext cx="2918936" cy="2918936"/>
          </a:xfrm>
          <a:prstGeom prst="rect">
            <a:avLst/>
          </a:prstGeom>
        </p:spPr>
      </p:pic>
      <p:pic>
        <p:nvPicPr>
          <p:cNvPr id="5" name="Picture 4" descr="H78F7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4645" y="2719048"/>
            <a:ext cx="2918936" cy="29189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23772" y="1712686"/>
            <a:ext cx="2627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+ 2 b-tags</a:t>
            </a:r>
            <a:endParaRPr lang="en-US" sz="20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645886" y="4898571"/>
            <a:ext cx="2627085" cy="1323439"/>
            <a:chOff x="493486" y="4746171"/>
            <a:chExt cx="2627085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493486" y="4746171"/>
              <a:ext cx="262708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e/</a:t>
              </a:r>
              <a:r>
                <a:rPr lang="en-US" sz="2000" dirty="0" smtClean="0">
                  <a:sym typeface="Symbol"/>
                </a:rPr>
                <a:t> + p</a:t>
              </a:r>
              <a:r>
                <a:rPr lang="en-US" sz="2000" baseline="-25000" dirty="0" smtClean="0">
                  <a:sym typeface="Symbol"/>
                </a:rPr>
                <a:t>T</a:t>
              </a:r>
              <a:r>
                <a:rPr lang="en-US" sz="2000" dirty="0" smtClean="0">
                  <a:sym typeface="Symbol"/>
                </a:rPr>
                <a:t> + 2-3 jets</a:t>
              </a:r>
              <a:endParaRPr lang="en-US" sz="2000" dirty="0" smtClean="0"/>
            </a:p>
            <a:p>
              <a:r>
                <a:rPr lang="en-US" sz="2000" dirty="0" smtClean="0"/>
                <a:t>for m</a:t>
              </a:r>
              <a:r>
                <a:rPr lang="en-US" sz="2000" baseline="-25000" dirty="0" smtClean="0"/>
                <a:t>H</a:t>
              </a:r>
              <a:r>
                <a:rPr lang="en-US" sz="2000" dirty="0" smtClean="0"/>
                <a:t> = 115 </a:t>
              </a:r>
              <a:r>
                <a:rPr lang="en-US" sz="2000" dirty="0" err="1" smtClean="0"/>
                <a:t>GeV</a:t>
              </a:r>
              <a:endParaRPr lang="en-US" sz="2000" dirty="0" smtClean="0"/>
            </a:p>
            <a:p>
              <a:r>
                <a:rPr lang="en-US" sz="2000" dirty="0" smtClean="0"/>
                <a:t>expect 24 Higgs decays </a:t>
              </a:r>
            </a:p>
            <a:p>
              <a:r>
                <a:rPr lang="en-US" sz="2000" dirty="0" smtClean="0"/>
                <a:t>in 84000 events</a:t>
              </a:r>
              <a:endParaRPr lang="en-US" sz="2000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rot="5400000" flipH="1" flipV="1">
              <a:off x="1117600" y="4905829"/>
              <a:ext cx="217714" cy="1596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3316518" y="5493586"/>
            <a:ext cx="2627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expect 7 Higgs decays</a:t>
            </a:r>
          </a:p>
          <a:p>
            <a:r>
              <a:rPr lang="en-US" sz="2000" dirty="0" smtClean="0"/>
              <a:t>in 700 events</a:t>
            </a:r>
            <a:endParaRPr 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255661" y="1669072"/>
            <a:ext cx="2627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use several variables to form neural network </a:t>
            </a:r>
            <a:r>
              <a:rPr lang="en-US" sz="2000" dirty="0" err="1" smtClean="0"/>
              <a:t>discriminant</a:t>
            </a:r>
            <a:endParaRPr lang="en-US" sz="200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H </a:t>
            </a:r>
            <a:r>
              <a:rPr lang="en-US" dirty="0" smtClean="0"/>
              <a:t>search at </a:t>
            </a:r>
            <a:r>
              <a:rPr lang="en-US" dirty="0" err="1" smtClean="0"/>
              <a:t>Tevatron</a:t>
            </a:r>
            <a:endParaRPr lang="en-US" dirty="0"/>
          </a:p>
        </p:txBody>
      </p:sp>
      <p:pic>
        <p:nvPicPr>
          <p:cNvPr id="20" name="Picture 19" descr="H78F7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7483" y="2046501"/>
            <a:ext cx="2732315" cy="2732315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1945958" y="860060"/>
            <a:ext cx="4291525" cy="5137882"/>
            <a:chOff x="1945958" y="860060"/>
            <a:chExt cx="4291525" cy="5137882"/>
          </a:xfrm>
        </p:grpSpPr>
        <p:sp>
          <p:nvSpPr>
            <p:cNvPr id="22" name="Oval 21"/>
            <p:cNvSpPr/>
            <p:nvPr/>
          </p:nvSpPr>
          <p:spPr>
            <a:xfrm>
              <a:off x="2757714" y="1364343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2750457" y="2489200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743200" y="3860800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5014677" y="3185887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3947877" y="2017489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3940620" y="3185886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3947878" y="4339772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2735943" y="5014686"/>
              <a:ext cx="457200" cy="4572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Arrow Connector 30"/>
            <p:cNvCxnSpPr>
              <a:stCxn id="16" idx="3"/>
              <a:endCxn id="22" idx="1"/>
            </p:cNvCxnSpPr>
            <p:nvPr/>
          </p:nvCxnSpPr>
          <p:spPr>
            <a:xfrm>
              <a:off x="1945958" y="860060"/>
              <a:ext cx="878711" cy="571238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17" idx="3"/>
              <a:endCxn id="23" idx="2"/>
            </p:cNvCxnSpPr>
            <p:nvPr/>
          </p:nvCxnSpPr>
          <p:spPr>
            <a:xfrm>
              <a:off x="1945958" y="2579254"/>
              <a:ext cx="804499" cy="138546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18" idx="3"/>
              <a:endCxn id="24" idx="2"/>
            </p:cNvCxnSpPr>
            <p:nvPr/>
          </p:nvCxnSpPr>
          <p:spPr>
            <a:xfrm flipV="1">
              <a:off x="1945958" y="4089400"/>
              <a:ext cx="797242" cy="202175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19" idx="3"/>
              <a:endCxn id="29" idx="3"/>
            </p:cNvCxnSpPr>
            <p:nvPr/>
          </p:nvCxnSpPr>
          <p:spPr>
            <a:xfrm flipV="1">
              <a:off x="1945958" y="5404931"/>
              <a:ext cx="856940" cy="593011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22" idx="5"/>
              <a:endCxn id="26" idx="1"/>
            </p:cNvCxnSpPr>
            <p:nvPr/>
          </p:nvCxnSpPr>
          <p:spPr>
            <a:xfrm rot="16200000" flipH="1">
              <a:off x="3416467" y="1486079"/>
              <a:ext cx="329856" cy="866873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stCxn id="22" idx="5"/>
              <a:endCxn id="27" idx="0"/>
            </p:cNvCxnSpPr>
            <p:nvPr/>
          </p:nvCxnSpPr>
          <p:spPr>
            <a:xfrm rot="16200000" flipH="1">
              <a:off x="2942940" y="1959606"/>
              <a:ext cx="1431298" cy="1021261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stCxn id="22" idx="5"/>
              <a:endCxn id="28" idx="0"/>
            </p:cNvCxnSpPr>
            <p:nvPr/>
          </p:nvCxnSpPr>
          <p:spPr>
            <a:xfrm rot="16200000" flipH="1">
              <a:off x="2369626" y="2532920"/>
              <a:ext cx="2585184" cy="1028519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stCxn id="23" idx="6"/>
              <a:endCxn id="26" idx="2"/>
            </p:cNvCxnSpPr>
            <p:nvPr/>
          </p:nvCxnSpPr>
          <p:spPr>
            <a:xfrm flipV="1">
              <a:off x="3207657" y="2246089"/>
              <a:ext cx="740220" cy="471711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>
              <a:stCxn id="23" idx="6"/>
              <a:endCxn id="27" idx="1"/>
            </p:cNvCxnSpPr>
            <p:nvPr/>
          </p:nvCxnSpPr>
          <p:spPr>
            <a:xfrm>
              <a:off x="3207657" y="2717800"/>
              <a:ext cx="799918" cy="535041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23" idx="6"/>
              <a:endCxn id="28" idx="1"/>
            </p:cNvCxnSpPr>
            <p:nvPr/>
          </p:nvCxnSpPr>
          <p:spPr>
            <a:xfrm>
              <a:off x="3207657" y="2717800"/>
              <a:ext cx="807176" cy="1688927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stCxn id="24" idx="6"/>
              <a:endCxn id="26" idx="3"/>
            </p:cNvCxnSpPr>
            <p:nvPr/>
          </p:nvCxnSpPr>
          <p:spPr>
            <a:xfrm flipV="1">
              <a:off x="3200400" y="2407734"/>
              <a:ext cx="814432" cy="1681666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>
              <a:stCxn id="24" idx="6"/>
              <a:endCxn id="27" idx="3"/>
            </p:cNvCxnSpPr>
            <p:nvPr/>
          </p:nvCxnSpPr>
          <p:spPr>
            <a:xfrm flipV="1">
              <a:off x="3200400" y="3576131"/>
              <a:ext cx="807175" cy="513269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29" idx="7"/>
              <a:endCxn id="27" idx="4"/>
            </p:cNvCxnSpPr>
            <p:nvPr/>
          </p:nvCxnSpPr>
          <p:spPr>
            <a:xfrm rot="5400000" flipH="1" flipV="1">
              <a:off x="2928427" y="3840848"/>
              <a:ext cx="1438555" cy="1043032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29" idx="7"/>
              <a:endCxn id="28" idx="3"/>
            </p:cNvCxnSpPr>
            <p:nvPr/>
          </p:nvCxnSpPr>
          <p:spPr>
            <a:xfrm rot="5400000" flipH="1" flipV="1">
              <a:off x="3394698" y="4461507"/>
              <a:ext cx="351624" cy="888645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>
              <a:stCxn id="24" idx="6"/>
              <a:endCxn id="28" idx="2"/>
            </p:cNvCxnSpPr>
            <p:nvPr/>
          </p:nvCxnSpPr>
          <p:spPr>
            <a:xfrm>
              <a:off x="3200400" y="4089400"/>
              <a:ext cx="747478" cy="478972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>
              <a:stCxn id="29" idx="7"/>
              <a:endCxn id="26" idx="4"/>
            </p:cNvCxnSpPr>
            <p:nvPr/>
          </p:nvCxnSpPr>
          <p:spPr>
            <a:xfrm rot="5400000" flipH="1" flipV="1">
              <a:off x="2347856" y="3253021"/>
              <a:ext cx="2606952" cy="1050289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>
              <a:stCxn id="27" idx="6"/>
              <a:endCxn id="25" idx="2"/>
            </p:cNvCxnSpPr>
            <p:nvPr/>
          </p:nvCxnSpPr>
          <p:spPr>
            <a:xfrm>
              <a:off x="4397820" y="3414486"/>
              <a:ext cx="616857" cy="1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26" idx="5"/>
              <a:endCxn id="25" idx="1"/>
            </p:cNvCxnSpPr>
            <p:nvPr/>
          </p:nvCxnSpPr>
          <p:spPr>
            <a:xfrm rot="16200000" flipH="1">
              <a:off x="4287323" y="2458533"/>
              <a:ext cx="845108" cy="74351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stCxn id="28" idx="7"/>
              <a:endCxn id="25" idx="3"/>
            </p:cNvCxnSpPr>
            <p:nvPr/>
          </p:nvCxnSpPr>
          <p:spPr>
            <a:xfrm rot="5400000" flipH="1" flipV="1">
              <a:off x="4294580" y="3619676"/>
              <a:ext cx="830595" cy="743509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>
              <a:stCxn id="25" idx="6"/>
              <a:endCxn id="20" idx="1"/>
            </p:cNvCxnSpPr>
            <p:nvPr/>
          </p:nvCxnSpPr>
          <p:spPr>
            <a:xfrm flipV="1">
              <a:off x="5471877" y="3412659"/>
              <a:ext cx="765606" cy="1828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3439886" y="1190172"/>
              <a:ext cx="20377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neural network</a:t>
              </a:r>
              <a:endParaRPr lang="en-US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699657" y="3820934"/>
            <a:ext cx="3497943" cy="2692401"/>
            <a:chOff x="2699657" y="4065635"/>
            <a:chExt cx="3497943" cy="2692401"/>
          </a:xfrm>
        </p:grpSpPr>
        <p:sp>
          <p:nvSpPr>
            <p:cNvPr id="81" name="Rectangle 80"/>
            <p:cNvSpPr/>
            <p:nvPr/>
          </p:nvSpPr>
          <p:spPr>
            <a:xfrm>
              <a:off x="3091543" y="4267200"/>
              <a:ext cx="2975428" cy="21045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9" name="Picture 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939" t="7757" r="2188"/>
            <a:stretch>
              <a:fillRect/>
            </a:stretch>
          </p:blipFill>
          <p:spPr bwMode="auto">
            <a:xfrm>
              <a:off x="2699657" y="4065635"/>
              <a:ext cx="3497943" cy="269240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</p:grpSp>
      <p:sp>
        <p:nvSpPr>
          <p:cNvPr id="40" name="Date Placeholder 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44" name="Footer Placeholder 4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0" y="1"/>
            <a:ext cx="1945958" cy="6858000"/>
            <a:chOff x="0" y="0"/>
            <a:chExt cx="1945958" cy="7758409"/>
          </a:xfrm>
        </p:grpSpPr>
        <p:pic>
          <p:nvPicPr>
            <p:cNvPr id="16" name="Picture 15" descr="H78F3d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945958" cy="1945958"/>
            </a:xfrm>
            <a:prstGeom prst="rect">
              <a:avLst/>
            </a:prstGeom>
          </p:spPr>
        </p:pic>
        <p:pic>
          <p:nvPicPr>
            <p:cNvPr id="17" name="Picture 16" descr="H78F3c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944913"/>
              <a:ext cx="1945958" cy="1945958"/>
            </a:xfrm>
            <a:prstGeom prst="rect">
              <a:avLst/>
            </a:prstGeom>
          </p:spPr>
        </p:pic>
        <p:pic>
          <p:nvPicPr>
            <p:cNvPr id="18" name="Picture 17" descr="H78F3b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882050"/>
              <a:ext cx="1945958" cy="1945958"/>
            </a:xfrm>
            <a:prstGeom prst="rect">
              <a:avLst/>
            </a:prstGeom>
          </p:spPr>
        </p:pic>
        <p:pic>
          <p:nvPicPr>
            <p:cNvPr id="19" name="Picture 18" descr="H78F3a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5812451"/>
              <a:ext cx="1945958" cy="1945958"/>
            </a:xfrm>
            <a:prstGeom prst="rect">
              <a:avLst/>
            </a:prstGeom>
          </p:spPr>
        </p:pic>
      </p:grp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4845" y="1331692"/>
            <a:ext cx="3999155" cy="425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feynman_tb_enub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082" y="1712004"/>
            <a:ext cx="3638776" cy="209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top 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486400"/>
          </a:xfrm>
        </p:spPr>
        <p:txBody>
          <a:bodyPr/>
          <a:lstStyle/>
          <a:p>
            <a:r>
              <a:rPr lang="en-US" sz="2800" dirty="0" smtClean="0"/>
              <a:t>same final state as low mass Higgs</a:t>
            </a:r>
          </a:p>
          <a:p>
            <a:r>
              <a:rPr lang="en-US" sz="2800" dirty="0" smtClean="0"/>
              <a:t>slightly larger cross section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pic>
        <p:nvPicPr>
          <p:cNvPr id="9" name="Picture 15" descr="Discriminant_BNNcomb_talks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4769" y="3623802"/>
            <a:ext cx="3218249" cy="272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86F03.jpg"/>
          <p:cNvPicPr>
            <a:picLocks noChangeAspect="1"/>
          </p:cNvPicPr>
          <p:nvPr/>
        </p:nvPicPr>
        <p:blipFill>
          <a:blip r:embed="rId2" cstate="print">
            <a:lum bright="10000" contrast="1000"/>
          </a:blip>
          <a:stretch>
            <a:fillRect/>
          </a:stretch>
        </p:blipFill>
        <p:spPr>
          <a:xfrm>
            <a:off x="0" y="997185"/>
            <a:ext cx="4864894" cy="3298031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275786" y="3374265"/>
            <a:ext cx="4868214" cy="34837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538355" y="3642574"/>
            <a:ext cx="124507" cy="2356834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048518" y="3631842"/>
            <a:ext cx="566671" cy="2356834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H86F0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"/>
          </a:blip>
          <a:stretch>
            <a:fillRect/>
          </a:stretch>
        </p:blipFill>
        <p:spPr>
          <a:xfrm>
            <a:off x="4271962" y="3371939"/>
            <a:ext cx="4872038" cy="3417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Tevatron</a:t>
            </a:r>
            <a:r>
              <a:rPr lang="en-US" dirty="0" smtClean="0"/>
              <a:t> </a:t>
            </a:r>
            <a:r>
              <a:rPr lang="en-US" dirty="0" smtClean="0"/>
              <a:t>H </a:t>
            </a:r>
            <a:r>
              <a:rPr lang="en-US" dirty="0" smtClean="0"/>
              <a:t>limits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855336" y="1068946"/>
            <a:ext cx="40302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published in</a:t>
            </a:r>
          </a:p>
          <a:p>
            <a:r>
              <a:rPr lang="en-US" dirty="0" smtClean="0"/>
              <a:t>PRL 104, 061802 (2010)</a:t>
            </a:r>
          </a:p>
          <a:p>
            <a:r>
              <a:rPr lang="en-US" dirty="0" smtClean="0"/>
              <a:t>by CDF and D0 Collaborations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 descr="holy_grail_6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07583"/>
            <a:ext cx="9144000" cy="504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holy grail of particle physics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the quest for the Higgs boson at</a:t>
            </a:r>
          </a:p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LEP</a:t>
            </a:r>
          </a:p>
          <a:p>
            <a:pPr algn="ctr">
              <a:buNone/>
            </a:pPr>
            <a:r>
              <a:rPr lang="en-US" dirty="0" err="1" smtClean="0">
                <a:solidFill>
                  <a:schemeClr val="bg1"/>
                </a:solidFill>
              </a:rPr>
              <a:t>Tevatron</a:t>
            </a:r>
            <a:endParaRPr lang="en-US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LHC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069721" y="1635617"/>
            <a:ext cx="3021981" cy="901521"/>
            <a:chOff x="4069721" y="1635617"/>
            <a:chExt cx="3021981" cy="901521"/>
          </a:xfrm>
        </p:grpSpPr>
        <p:sp>
          <p:nvSpPr>
            <p:cNvPr id="13" name="Freeform 12"/>
            <p:cNvSpPr/>
            <p:nvPr/>
          </p:nvSpPr>
          <p:spPr>
            <a:xfrm>
              <a:off x="4069724" y="2300777"/>
              <a:ext cx="2871989" cy="236361"/>
            </a:xfrm>
            <a:custGeom>
              <a:avLst/>
              <a:gdLst>
                <a:gd name="connsiteX0" fmla="*/ 0 w 2266682"/>
                <a:gd name="connsiteY0" fmla="*/ 236361 h 236361"/>
                <a:gd name="connsiteX1" fmla="*/ 875763 w 2266682"/>
                <a:gd name="connsiteY1" fmla="*/ 133330 h 236361"/>
                <a:gd name="connsiteX2" fmla="*/ 1468192 w 2266682"/>
                <a:gd name="connsiteY2" fmla="*/ 107572 h 236361"/>
                <a:gd name="connsiteX3" fmla="*/ 1519707 w 2266682"/>
                <a:gd name="connsiteY3" fmla="*/ 94693 h 236361"/>
                <a:gd name="connsiteX4" fmla="*/ 1596980 w 2266682"/>
                <a:gd name="connsiteY4" fmla="*/ 81815 h 236361"/>
                <a:gd name="connsiteX5" fmla="*/ 1790163 w 2266682"/>
                <a:gd name="connsiteY5" fmla="*/ 56057 h 236361"/>
                <a:gd name="connsiteX6" fmla="*/ 2099256 w 2266682"/>
                <a:gd name="connsiteY6" fmla="*/ 68936 h 236361"/>
                <a:gd name="connsiteX7" fmla="*/ 2176530 w 2266682"/>
                <a:gd name="connsiteY7" fmla="*/ 56057 h 236361"/>
                <a:gd name="connsiteX8" fmla="*/ 2266682 w 2266682"/>
                <a:gd name="connsiteY8" fmla="*/ 56057 h 23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682" h="236361">
                  <a:moveTo>
                    <a:pt x="0" y="236361"/>
                  </a:moveTo>
                  <a:cubicBezTo>
                    <a:pt x="236361" y="0"/>
                    <a:pt x="23108" y="196489"/>
                    <a:pt x="875763" y="133330"/>
                  </a:cubicBezTo>
                  <a:cubicBezTo>
                    <a:pt x="1115363" y="115582"/>
                    <a:pt x="1191053" y="116810"/>
                    <a:pt x="1468192" y="107572"/>
                  </a:cubicBezTo>
                  <a:cubicBezTo>
                    <a:pt x="1485364" y="103279"/>
                    <a:pt x="1502351" y="98164"/>
                    <a:pt x="1519707" y="94693"/>
                  </a:cubicBezTo>
                  <a:cubicBezTo>
                    <a:pt x="1545313" y="89572"/>
                    <a:pt x="1571171" y="85786"/>
                    <a:pt x="1596980" y="81815"/>
                  </a:cubicBezTo>
                  <a:cubicBezTo>
                    <a:pt x="1674015" y="69964"/>
                    <a:pt x="1711033" y="65948"/>
                    <a:pt x="1790163" y="56057"/>
                  </a:cubicBezTo>
                  <a:cubicBezTo>
                    <a:pt x="1893194" y="60350"/>
                    <a:pt x="1996136" y="68936"/>
                    <a:pt x="2099256" y="68936"/>
                  </a:cubicBezTo>
                  <a:cubicBezTo>
                    <a:pt x="2125369" y="68936"/>
                    <a:pt x="2150494" y="58060"/>
                    <a:pt x="2176530" y="56057"/>
                  </a:cubicBezTo>
                  <a:cubicBezTo>
                    <a:pt x="2206492" y="53752"/>
                    <a:pt x="2236631" y="56057"/>
                    <a:pt x="2266682" y="56057"/>
                  </a:cubicBezTo>
                </a:path>
              </a:pathLst>
            </a:cu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69721" y="1635617"/>
              <a:ext cx="30219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>
                  <a:solidFill>
                    <a:srgbClr val="FF0000"/>
                  </a:solidFill>
                  <a:latin typeface="Staccato222 BT" pitchFamily="66" charset="0"/>
                </a:rPr>
                <a:t>Gerry’s particle</a:t>
              </a:r>
              <a:endParaRPr lang="en-US" sz="4000" dirty="0">
                <a:solidFill>
                  <a:srgbClr val="FF0000"/>
                </a:solidFill>
                <a:latin typeface="Staccato222 BT" pitchFamily="66" charset="0"/>
              </a:endParaRPr>
            </a:p>
          </p:txBody>
        </p:sp>
      </p:grpSp>
      <p:pic>
        <p:nvPicPr>
          <p:cNvPr id="16" name="Picture 15" descr="holy_grail_xx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5" y="1117599"/>
            <a:ext cx="9143115" cy="5042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sensitivity of </a:t>
            </a:r>
            <a:r>
              <a:rPr lang="en-US" sz="3600" dirty="0" smtClean="0"/>
              <a:t>H </a:t>
            </a:r>
            <a:r>
              <a:rPr lang="en-US" sz="3600" dirty="0" smtClean="0"/>
              <a:t>search at </a:t>
            </a:r>
            <a:r>
              <a:rPr lang="en-US" sz="3600" dirty="0" err="1" smtClean="0"/>
              <a:t>Tevatron</a:t>
            </a:r>
            <a:endParaRPr lang="en-US" sz="36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assume analysis will stay the same</a:t>
            </a:r>
          </a:p>
          <a:p>
            <a:r>
              <a:rPr lang="en-US" sz="2800" dirty="0" smtClean="0"/>
              <a:t>known improvements will be implemented</a:t>
            </a:r>
            <a:endParaRPr lang="en-US" sz="2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893770"/>
            <a:ext cx="89154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Content Placeholder 13" descr="GraphLimitsv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57486" y="2652875"/>
            <a:ext cx="4586514" cy="3276196"/>
          </a:xfrm>
          <a:prstGeom prst="rect">
            <a:avLst/>
          </a:prstGeom>
        </p:spPr>
      </p:pic>
      <p:cxnSp>
        <p:nvCxnSpPr>
          <p:cNvPr id="9" name="Straight Arrow Connector 7"/>
          <p:cNvCxnSpPr>
            <a:cxnSpLocks noChangeShapeType="1"/>
          </p:cNvCxnSpPr>
          <p:nvPr/>
        </p:nvCxnSpPr>
        <p:spPr bwMode="auto">
          <a:xfrm>
            <a:off x="6620134" y="4701541"/>
            <a:ext cx="1258494" cy="774"/>
          </a:xfrm>
          <a:prstGeom prst="straightConnector1">
            <a:avLst/>
          </a:prstGeom>
          <a:noFill/>
          <a:ln w="38100" algn="ctr">
            <a:solidFill>
              <a:srgbClr val="FF00FF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rot="5400000">
            <a:off x="7729742" y="4849755"/>
            <a:ext cx="297098" cy="672"/>
          </a:xfrm>
          <a:prstGeom prst="straightConnector1">
            <a:avLst/>
          </a:prstGeom>
          <a:noFill/>
          <a:ln w="9525" algn="ctr">
            <a:solidFill>
              <a:srgbClr val="FF00FF"/>
            </a:solidFill>
            <a:round/>
            <a:headEnd/>
            <a:tailEnd type="arrow" w="med" len="med"/>
          </a:ln>
        </p:spPr>
      </p:cxnSp>
      <p:cxnSp>
        <p:nvCxnSpPr>
          <p:cNvPr id="11" name="Straight Arrow Connector 11"/>
          <p:cNvCxnSpPr>
            <a:cxnSpLocks noChangeShapeType="1"/>
          </p:cNvCxnSpPr>
          <p:nvPr/>
        </p:nvCxnSpPr>
        <p:spPr bwMode="auto">
          <a:xfrm rot="5400000">
            <a:off x="6471921" y="4812617"/>
            <a:ext cx="297098" cy="672"/>
          </a:xfrm>
          <a:prstGeom prst="straightConnector1">
            <a:avLst/>
          </a:prstGeom>
          <a:noFill/>
          <a:ln w="9525" algn="ctr">
            <a:solidFill>
              <a:srgbClr val="FF00FF"/>
            </a:solidFill>
            <a:round/>
            <a:headEnd/>
            <a:tailEnd type="arrow" w="med" len="med"/>
          </a:ln>
        </p:spPr>
      </p:cxnSp>
      <p:cxnSp>
        <p:nvCxnSpPr>
          <p:cNvPr id="12" name="Straight Arrow Connector 13"/>
          <p:cNvCxnSpPr>
            <a:cxnSpLocks noChangeShapeType="1"/>
          </p:cNvCxnSpPr>
          <p:nvPr/>
        </p:nvCxnSpPr>
        <p:spPr bwMode="auto">
          <a:xfrm rot="5400000" flipH="1" flipV="1">
            <a:off x="6129989" y="5128284"/>
            <a:ext cx="334235" cy="67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3" name="Straight Arrow Connector 16"/>
          <p:cNvCxnSpPr>
            <a:cxnSpLocks noChangeShapeType="1"/>
          </p:cNvCxnSpPr>
          <p:nvPr/>
        </p:nvCxnSpPr>
        <p:spPr bwMode="auto">
          <a:xfrm rot="5400000" flipH="1" flipV="1">
            <a:off x="7969999" y="5128284"/>
            <a:ext cx="334235" cy="67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4" name="Straight Arrow Connector 17"/>
          <p:cNvCxnSpPr>
            <a:cxnSpLocks noChangeShapeType="1"/>
          </p:cNvCxnSpPr>
          <p:nvPr/>
        </p:nvCxnSpPr>
        <p:spPr bwMode="auto">
          <a:xfrm>
            <a:off x="6265174" y="5295738"/>
            <a:ext cx="1871606" cy="774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6716941" y="4367306"/>
            <a:ext cx="1086031" cy="39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</a:rPr>
              <a:t>146-183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6686647" y="5223168"/>
            <a:ext cx="1098855" cy="4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136-190</a:t>
            </a:r>
            <a:r>
              <a:rPr lang="en-US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597" y="2177141"/>
            <a:ext cx="2473754" cy="461665"/>
          </a:xfrm>
          <a:prstGeom prst="rect">
            <a:avLst/>
          </a:prstGeom>
          <a:solidFill>
            <a:srgbClr val="FFCCCC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cript MT Bold" pitchFamily="66" charset="0"/>
              </a:rPr>
              <a:t>“low mass” Higgs</a:t>
            </a:r>
            <a:endParaRPr lang="en-US" dirty="0">
              <a:latin typeface="Script MT Bold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7735" y="2169884"/>
            <a:ext cx="2547492" cy="461665"/>
          </a:xfrm>
          <a:prstGeom prst="rect">
            <a:avLst/>
          </a:prstGeom>
          <a:solidFill>
            <a:srgbClr val="CCCCFF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cript MT Bold" pitchFamily="66" charset="0"/>
              </a:rPr>
              <a:t>“high mass” Higgs</a:t>
            </a:r>
            <a:endParaRPr lang="en-US" dirty="0">
              <a:latin typeface="Script MT Bold" pitchFamily="66" charset="0"/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 l="4426" r="33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LHC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58358" y="167432"/>
            <a:ext cx="5578130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pp collisions 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end 2011: E</a:t>
            </a:r>
            <a:r>
              <a:rPr lang="en-US" baseline="-25000" dirty="0" smtClean="0">
                <a:solidFill>
                  <a:schemeClr val="bg1"/>
                </a:solidFill>
                <a:latin typeface="+mj-lt"/>
              </a:rPr>
              <a:t>com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 = 7 </a:t>
            </a:r>
            <a:r>
              <a:rPr lang="en-US" dirty="0" err="1" smtClean="0">
                <a:solidFill>
                  <a:schemeClr val="bg1"/>
                </a:solidFill>
                <a:latin typeface="+mj-lt"/>
              </a:rPr>
              <a:t>TeV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US" dirty="0" smtClean="0">
                <a:solidFill>
                  <a:schemeClr val="bg1"/>
                </a:solidFill>
                <a:latin typeface="+mj-lt"/>
                <a:sym typeface="Symbol"/>
              </a:rPr>
              <a:t></a:t>
            </a:r>
            <a:r>
              <a:rPr lang="en-US" dirty="0" err="1">
                <a:solidFill>
                  <a:schemeClr val="bg1"/>
                </a:solidFill>
                <a:latin typeface="+mj-lt"/>
                <a:sym typeface="Symbol"/>
              </a:rPr>
              <a:t>L</a:t>
            </a:r>
            <a:r>
              <a:rPr lang="en-US" dirty="0" err="1" smtClean="0">
                <a:solidFill>
                  <a:schemeClr val="bg1"/>
                </a:solidFill>
                <a:latin typeface="+mj-lt"/>
                <a:sym typeface="Symbol"/>
              </a:rPr>
              <a:t>dt</a:t>
            </a:r>
            <a:r>
              <a:rPr lang="en-US" dirty="0" smtClean="0">
                <a:solidFill>
                  <a:schemeClr val="bg1"/>
                </a:solidFill>
                <a:latin typeface="+mj-lt"/>
                <a:sym typeface="Symbol"/>
              </a:rPr>
              <a:t> = 1 fb</a:t>
            </a:r>
            <a:r>
              <a:rPr lang="en-US" baseline="30000" dirty="0" smtClean="0">
                <a:solidFill>
                  <a:schemeClr val="bg1"/>
                </a:solidFill>
                <a:latin typeface="+mj-lt"/>
                <a:sym typeface="Symbol"/>
              </a:rPr>
              <a:t>-1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end 2014: 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E</a:t>
            </a:r>
            <a:r>
              <a:rPr lang="en-US" baseline="-25000" dirty="0">
                <a:solidFill>
                  <a:schemeClr val="bg1"/>
                </a:solidFill>
                <a:latin typeface="+mj-lt"/>
              </a:rPr>
              <a:t>com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=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14 </a:t>
            </a:r>
            <a:r>
              <a:rPr lang="en-US" dirty="0" err="1">
                <a:solidFill>
                  <a:schemeClr val="bg1"/>
                </a:solidFill>
                <a:latin typeface="+mj-lt"/>
              </a:rPr>
              <a:t>TeV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dirty="0">
                <a:solidFill>
                  <a:schemeClr val="bg1"/>
                </a:solidFill>
                <a:latin typeface="+mj-lt"/>
                <a:sym typeface="Symbol"/>
              </a:rPr>
              <a:t></a:t>
            </a:r>
            <a:r>
              <a:rPr lang="en-US" dirty="0" err="1" smtClean="0">
                <a:solidFill>
                  <a:schemeClr val="bg1"/>
                </a:solidFill>
                <a:latin typeface="+mj-lt"/>
                <a:sym typeface="Symbol"/>
              </a:rPr>
              <a:t>L</a:t>
            </a:r>
            <a:r>
              <a:rPr lang="en-US" dirty="0" err="1">
                <a:solidFill>
                  <a:schemeClr val="bg1"/>
                </a:solidFill>
                <a:latin typeface="+mj-lt"/>
                <a:sym typeface="Symbol"/>
              </a:rPr>
              <a:t>dt</a:t>
            </a:r>
            <a:r>
              <a:rPr lang="en-US" dirty="0">
                <a:solidFill>
                  <a:schemeClr val="bg1"/>
                </a:solidFill>
                <a:latin typeface="+mj-lt"/>
                <a:sym typeface="Symbol"/>
              </a:rPr>
              <a:t> = </a:t>
            </a:r>
            <a:r>
              <a:rPr lang="en-US" dirty="0" smtClean="0">
                <a:solidFill>
                  <a:schemeClr val="bg1"/>
                </a:solidFill>
                <a:latin typeface="+mj-lt"/>
                <a:sym typeface="Symbol"/>
              </a:rPr>
              <a:t>25 </a:t>
            </a:r>
            <a:r>
              <a:rPr lang="en-US" dirty="0">
                <a:solidFill>
                  <a:schemeClr val="bg1"/>
                </a:solidFill>
                <a:latin typeface="+mj-lt"/>
                <a:sym typeface="Symbol"/>
              </a:rPr>
              <a:t>fb</a:t>
            </a:r>
            <a:r>
              <a:rPr lang="en-US" baseline="30000" dirty="0">
                <a:solidFill>
                  <a:schemeClr val="bg1"/>
                </a:solidFill>
                <a:latin typeface="+mj-lt"/>
                <a:sym typeface="Symbol"/>
              </a:rPr>
              <a:t>-1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end 2016: 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E</a:t>
            </a:r>
            <a:r>
              <a:rPr lang="en-US" baseline="-25000" dirty="0">
                <a:solidFill>
                  <a:schemeClr val="bg1"/>
                </a:solidFill>
                <a:latin typeface="+mj-lt"/>
              </a:rPr>
              <a:t>com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=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14 </a:t>
            </a:r>
            <a:r>
              <a:rPr lang="en-US" dirty="0" err="1">
                <a:solidFill>
                  <a:schemeClr val="bg1"/>
                </a:solidFill>
                <a:latin typeface="+mj-lt"/>
              </a:rPr>
              <a:t>TeV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dirty="0">
                <a:solidFill>
                  <a:schemeClr val="bg1"/>
                </a:solidFill>
                <a:latin typeface="+mj-lt"/>
                <a:sym typeface="Symbol"/>
              </a:rPr>
              <a:t></a:t>
            </a:r>
            <a:r>
              <a:rPr lang="en-US" dirty="0" err="1" smtClean="0">
                <a:solidFill>
                  <a:schemeClr val="bg1"/>
                </a:solidFill>
                <a:latin typeface="+mj-lt"/>
                <a:sym typeface="Symbol"/>
              </a:rPr>
              <a:t>L</a:t>
            </a:r>
            <a:r>
              <a:rPr lang="en-US" dirty="0" err="1">
                <a:solidFill>
                  <a:schemeClr val="bg1"/>
                </a:solidFill>
                <a:latin typeface="+mj-lt"/>
                <a:sym typeface="Symbol"/>
              </a:rPr>
              <a:t>dt</a:t>
            </a:r>
            <a:r>
              <a:rPr lang="en-US" dirty="0">
                <a:solidFill>
                  <a:schemeClr val="bg1"/>
                </a:solidFill>
                <a:latin typeface="+mj-lt"/>
                <a:sym typeface="Symbol"/>
              </a:rPr>
              <a:t> = </a:t>
            </a:r>
            <a:r>
              <a:rPr lang="en-US" dirty="0" smtClean="0">
                <a:solidFill>
                  <a:schemeClr val="bg1"/>
                </a:solidFill>
                <a:latin typeface="+mj-lt"/>
                <a:sym typeface="Symbol"/>
              </a:rPr>
              <a:t>100 fb</a:t>
            </a:r>
            <a:r>
              <a:rPr lang="en-US" baseline="30000" dirty="0" smtClean="0">
                <a:solidFill>
                  <a:schemeClr val="bg1"/>
                </a:solidFill>
                <a:latin typeface="+mj-lt"/>
                <a:sym typeface="Symbol"/>
              </a:rPr>
              <a:t>-1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+mj-lt"/>
                <a:sym typeface="Symbol"/>
              </a:rPr>
              <a:t>Peter </a:t>
            </a:r>
            <a:r>
              <a:rPr lang="en-US" sz="1400" dirty="0" err="1" smtClean="0">
                <a:solidFill>
                  <a:schemeClr val="bg1"/>
                </a:solidFill>
                <a:latin typeface="+mj-lt"/>
                <a:sym typeface="Symbol"/>
              </a:rPr>
              <a:t>Jenni</a:t>
            </a:r>
            <a:r>
              <a:rPr lang="en-US" sz="1400" dirty="0" smtClean="0">
                <a:solidFill>
                  <a:schemeClr val="bg1"/>
                </a:solidFill>
                <a:latin typeface="+mj-lt"/>
                <a:sym typeface="Symbol"/>
              </a:rPr>
              <a:t> (</a:t>
            </a:r>
            <a:r>
              <a:rPr lang="en-US" sz="1400" dirty="0" err="1" smtClean="0">
                <a:solidFill>
                  <a:schemeClr val="bg1"/>
                </a:solidFill>
                <a:latin typeface="+mj-lt"/>
                <a:sym typeface="Symbol"/>
              </a:rPr>
              <a:t>Moriond</a:t>
            </a:r>
            <a:r>
              <a:rPr lang="en-US" sz="1400" dirty="0" smtClean="0">
                <a:solidFill>
                  <a:schemeClr val="bg1"/>
                </a:solidFill>
                <a:latin typeface="+mj-lt"/>
                <a:sym typeface="Symbol"/>
              </a:rPr>
              <a:t> 2010)</a:t>
            </a:r>
            <a:endParaRPr lang="en-US" sz="1400" dirty="0">
              <a:solidFill>
                <a:schemeClr val="bg1"/>
              </a:solidFill>
              <a:latin typeface="+mj-lt"/>
              <a:sym typeface="Symbol"/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1856170" y="1403217"/>
            <a:ext cx="911177" cy="510778"/>
          </a:xfrm>
          <a:prstGeom prst="wedgeRoundRectCallout">
            <a:avLst>
              <a:gd name="adj1" fmla="val 134645"/>
              <a:gd name="adj2" fmla="val 675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dirty="0" smtClean="0"/>
              <a:t>CMS</a:t>
            </a:r>
            <a:endParaRPr lang="en-US" dirty="0"/>
          </a:p>
        </p:txBody>
      </p:sp>
      <p:sp>
        <p:nvSpPr>
          <p:cNvPr id="20" name="Rounded Rectangular Callout 19"/>
          <p:cNvSpPr/>
          <p:nvPr/>
        </p:nvSpPr>
        <p:spPr>
          <a:xfrm>
            <a:off x="2197277" y="4105634"/>
            <a:ext cx="894372" cy="510778"/>
          </a:xfrm>
          <a:prstGeom prst="wedgeRoundRectCallout">
            <a:avLst>
              <a:gd name="adj1" fmla="val -26634"/>
              <a:gd name="adj2" fmla="val 14570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dirty="0" smtClean="0"/>
              <a:t>Alice</a:t>
            </a:r>
            <a:endParaRPr lang="en-US" dirty="0"/>
          </a:p>
        </p:txBody>
      </p:sp>
      <p:sp>
        <p:nvSpPr>
          <p:cNvPr id="21" name="Rounded Rectangular Callout 20"/>
          <p:cNvSpPr/>
          <p:nvPr/>
        </p:nvSpPr>
        <p:spPr>
          <a:xfrm>
            <a:off x="4460451" y="4013335"/>
            <a:ext cx="1180429" cy="510778"/>
          </a:xfrm>
          <a:prstGeom prst="wedgeRoundRectCallout">
            <a:avLst>
              <a:gd name="adj1" fmla="val 45180"/>
              <a:gd name="adj2" fmla="val 1784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dirty="0" smtClean="0"/>
              <a:t>ATLAS</a:t>
            </a:r>
            <a:endParaRPr lang="en-US" dirty="0"/>
          </a:p>
        </p:txBody>
      </p:sp>
      <p:sp>
        <p:nvSpPr>
          <p:cNvPr id="22" name="Rounded Rectangular Callout 21"/>
          <p:cNvSpPr/>
          <p:nvPr/>
        </p:nvSpPr>
        <p:spPr>
          <a:xfrm>
            <a:off x="6405751" y="3019516"/>
            <a:ext cx="1020410" cy="510778"/>
          </a:xfrm>
          <a:prstGeom prst="wedgeRoundRectCallout">
            <a:avLst>
              <a:gd name="adj1" fmla="val 119500"/>
              <a:gd name="adj2" fmla="val 776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dirty="0" err="1" smtClean="0"/>
              <a:t>LHCb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production at LHC</a:t>
            </a:r>
            <a:endParaRPr lang="en-US" dirty="0"/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370269" y="1067874"/>
            <a:ext cx="8382000" cy="5105400"/>
            <a:chOff x="288" y="672"/>
            <a:chExt cx="5328" cy="3216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288" y="672"/>
              <a:ext cx="5328" cy="321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CC3399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sz="3600">
                  <a:solidFill>
                    <a:srgbClr val="0033CC"/>
                  </a:solidFill>
                  <a:latin typeface="Times New Roman" pitchFamily="18" charset="0"/>
                </a:rPr>
                <a:t>                           </a:t>
              </a:r>
              <a:r>
                <a:rPr lang="en-US" sz="1900">
                  <a:solidFill>
                    <a:srgbClr val="0033CC"/>
                  </a:solidFill>
                  <a:latin typeface="Times New Roman" pitchFamily="18" charset="0"/>
                </a:rPr>
                <a:t>Higgs</a:t>
              </a:r>
              <a:r>
                <a:rPr lang="en-US" sz="3600">
                  <a:solidFill>
                    <a:srgbClr val="0033CC"/>
                  </a:solidFill>
                  <a:latin typeface="Times New Roman" pitchFamily="18" charset="0"/>
                </a:rPr>
                <a:t> </a:t>
              </a:r>
              <a:r>
                <a:rPr lang="en-US" sz="2000">
                  <a:solidFill>
                    <a:srgbClr val="0033CC"/>
                  </a:solidFill>
                  <a:latin typeface="Times New Roman" pitchFamily="18" charset="0"/>
                </a:rPr>
                <a:t>production cross sections at LHC</a:t>
              </a:r>
            </a:p>
          </p:txBody>
        </p:sp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76" y="1186"/>
              <a:ext cx="3754" cy="2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" y="920"/>
              <a:ext cx="1209" cy="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CMS projections for </a:t>
            </a:r>
            <a:r>
              <a:rPr lang="en-US" sz="4000" dirty="0" smtClean="0"/>
              <a:t>H </a:t>
            </a:r>
            <a:r>
              <a:rPr lang="en-US" sz="4000" dirty="0" smtClean="0"/>
              <a:t>search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36650"/>
            <a:ext cx="8229600" cy="5135563"/>
          </a:xfrm>
        </p:spPr>
        <p:txBody>
          <a:bodyPr/>
          <a:lstStyle/>
          <a:p>
            <a:r>
              <a:rPr lang="en-US" sz="2400" dirty="0" smtClean="0">
                <a:sym typeface="Wingdings" pitchFamily="2" charset="2"/>
              </a:rPr>
              <a:t>mH &lt; 130 </a:t>
            </a:r>
            <a:r>
              <a:rPr lang="en-US" sz="2400" dirty="0" err="1" smtClean="0">
                <a:sym typeface="Wingdings" pitchFamily="2" charset="2"/>
              </a:rPr>
              <a:t>GeV</a:t>
            </a:r>
            <a:endParaRPr lang="en-US" sz="2400" dirty="0" smtClean="0">
              <a:sym typeface="Wingdings" pitchFamily="2" charset="2"/>
            </a:endParaRPr>
          </a:p>
          <a:p>
            <a:pPr lvl="1"/>
            <a:r>
              <a:rPr lang="en-US" sz="2000" dirty="0" smtClean="0">
                <a:sym typeface="Wingdings" pitchFamily="2" charset="2"/>
              </a:rPr>
              <a:t>H  </a:t>
            </a:r>
            <a:r>
              <a:rPr lang="en-US" sz="2000" dirty="0" smtClean="0">
                <a:sym typeface="Symbol" pitchFamily="18" charset="2"/>
              </a:rPr>
              <a:t></a:t>
            </a:r>
          </a:p>
          <a:p>
            <a:endParaRPr lang="en-US" sz="2400" dirty="0" smtClean="0">
              <a:sym typeface="Wingdings" pitchFamily="2" charset="2"/>
            </a:endParaRPr>
          </a:p>
          <a:p>
            <a:r>
              <a:rPr lang="en-US" sz="2400" dirty="0" smtClean="0">
                <a:sym typeface="Wingdings" pitchFamily="2" charset="2"/>
              </a:rPr>
              <a:t>130 &lt; mH &lt; 190 </a:t>
            </a:r>
            <a:r>
              <a:rPr lang="en-US" sz="2400" dirty="0" err="1" smtClean="0">
                <a:sym typeface="Wingdings" pitchFamily="2" charset="2"/>
              </a:rPr>
              <a:t>GeV</a:t>
            </a:r>
            <a:endParaRPr lang="en-US" sz="2400" dirty="0" smtClean="0">
              <a:sym typeface="Wingdings" pitchFamily="2" charset="2"/>
            </a:endParaRPr>
          </a:p>
          <a:p>
            <a:pPr lvl="1"/>
            <a:r>
              <a:rPr lang="en-US" sz="2000" dirty="0" smtClean="0">
                <a:sym typeface="Wingdings" pitchFamily="2" charset="2"/>
              </a:rPr>
              <a:t>H  W+W-  </a:t>
            </a:r>
            <a:r>
              <a:rPr lang="en-US" sz="2000" dirty="0" err="1" smtClean="0">
                <a:sym typeface="Wingdings" pitchFamily="2" charset="2"/>
              </a:rPr>
              <a:t>ℓℓ</a:t>
            </a:r>
            <a:r>
              <a:rPr lang="en-US" sz="2000" dirty="0" smtClean="0">
                <a:sym typeface="Symbol" pitchFamily="18" charset="2"/>
              </a:rPr>
              <a:t></a:t>
            </a:r>
          </a:p>
          <a:p>
            <a:pPr lvl="1"/>
            <a:endParaRPr lang="en-US" sz="2000" dirty="0" smtClean="0">
              <a:sym typeface="Symbol" pitchFamily="18" charset="2"/>
            </a:endParaRPr>
          </a:p>
          <a:p>
            <a:r>
              <a:rPr lang="en-US" sz="2400" dirty="0" smtClean="0">
                <a:sym typeface="Wingdings" pitchFamily="2" charset="2"/>
              </a:rPr>
              <a:t>190 &lt; mH &lt; 460 </a:t>
            </a:r>
            <a:r>
              <a:rPr lang="en-US" sz="2400" dirty="0" err="1" smtClean="0">
                <a:sym typeface="Wingdings" pitchFamily="2" charset="2"/>
              </a:rPr>
              <a:t>GeV</a:t>
            </a:r>
            <a:endParaRPr lang="en-US" sz="2400" dirty="0" smtClean="0">
              <a:sym typeface="Wingdings" pitchFamily="2" charset="2"/>
            </a:endParaRPr>
          </a:p>
          <a:p>
            <a:pPr lvl="1"/>
            <a:r>
              <a:rPr lang="en-US" sz="2000" dirty="0" smtClean="0">
                <a:sym typeface="Wingdings" pitchFamily="2" charset="2"/>
              </a:rPr>
              <a:t>H  ZZ  </a:t>
            </a:r>
            <a:r>
              <a:rPr lang="en-US" sz="2000" dirty="0" err="1" smtClean="0">
                <a:sym typeface="Wingdings" pitchFamily="2" charset="2"/>
              </a:rPr>
              <a:t>ℓℓ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ℓℓ</a:t>
            </a:r>
            <a:endParaRPr lang="en-US" sz="2000" dirty="0" smtClean="0">
              <a:sym typeface="Wingdings" pitchFamily="2" charset="2"/>
            </a:endParaRPr>
          </a:p>
          <a:p>
            <a:pPr lvl="1"/>
            <a:endParaRPr lang="en-US" sz="2000" dirty="0" smtClean="0">
              <a:sym typeface="Wingdings" pitchFamily="2" charset="2"/>
            </a:endParaRPr>
          </a:p>
          <a:p>
            <a:r>
              <a:rPr lang="en-US" sz="2400" dirty="0" smtClean="0">
                <a:sym typeface="Wingdings" pitchFamily="2" charset="2"/>
              </a:rPr>
              <a:t>460 &lt; mH &lt; 800 </a:t>
            </a:r>
            <a:r>
              <a:rPr lang="en-US" sz="2400" dirty="0" err="1" smtClean="0">
                <a:sym typeface="Wingdings" pitchFamily="2" charset="2"/>
              </a:rPr>
              <a:t>GeV</a:t>
            </a:r>
            <a:endParaRPr lang="en-US" sz="2400" dirty="0" smtClean="0">
              <a:sym typeface="Wingdings" pitchFamily="2" charset="2"/>
            </a:endParaRPr>
          </a:p>
          <a:p>
            <a:pPr lvl="1"/>
            <a:r>
              <a:rPr lang="en-US" sz="2000" dirty="0" smtClean="0">
                <a:sym typeface="Wingdings" pitchFamily="2" charset="2"/>
              </a:rPr>
              <a:t>H  W+W-  </a:t>
            </a:r>
            <a:r>
              <a:rPr lang="en-US" sz="2000" dirty="0" err="1" smtClean="0">
                <a:sym typeface="Wingdings" pitchFamily="2" charset="2"/>
              </a:rPr>
              <a:t>ℓ</a:t>
            </a:r>
            <a:r>
              <a:rPr lang="en-US" sz="2000" dirty="0" err="1" smtClean="0">
                <a:sym typeface="Symbol" pitchFamily="18" charset="2"/>
              </a:rPr>
              <a:t>qq</a:t>
            </a:r>
            <a:endParaRPr lang="en-US" sz="2000" dirty="0" smtClean="0">
              <a:sym typeface="Symbol" pitchFamily="18" charset="2"/>
            </a:endParaRPr>
          </a:p>
          <a:p>
            <a:endParaRPr lang="en-US" sz="2400" dirty="0" smtClean="0"/>
          </a:p>
        </p:txBody>
      </p:sp>
      <p:sp>
        <p:nvSpPr>
          <p:cNvPr id="681988" name="Rectangle 4"/>
          <p:cNvSpPr>
            <a:spLocks noChangeArrowheads="1"/>
          </p:cNvSpPr>
          <p:nvPr/>
        </p:nvSpPr>
        <p:spPr bwMode="auto">
          <a:xfrm>
            <a:off x="755472" y="5885645"/>
            <a:ext cx="6917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esigned </a:t>
            </a:r>
            <a:r>
              <a:rPr lang="en-US" dirty="0"/>
              <a:t>to discover Higgs with 100 &lt; m</a:t>
            </a:r>
            <a:r>
              <a:rPr lang="en-US" baseline="-25000" dirty="0"/>
              <a:t>H</a:t>
            </a:r>
            <a:r>
              <a:rPr lang="en-US" dirty="0"/>
              <a:t> &lt; 800 </a:t>
            </a:r>
            <a:r>
              <a:rPr lang="en-US" dirty="0" err="1"/>
              <a:t>GeV</a:t>
            </a:r>
            <a:endParaRPr lang="en-US" dirty="0"/>
          </a:p>
        </p:txBody>
      </p:sp>
      <p:pic>
        <p:nvPicPr>
          <p:cNvPr id="681989" name="Picture 5" descr="HiggsCMS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4365" y="1312863"/>
            <a:ext cx="4913312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1990" name="Picture 6" descr="HiggsCM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4365" y="1312863"/>
            <a:ext cx="4913312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1991" name="Picture 7" descr="HiggsCMS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44365" y="1312863"/>
            <a:ext cx="4913312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1992" name="Picture 8" descr="HiggsCMS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44365" y="1312863"/>
            <a:ext cx="4913312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1993" name="Picture 9" descr="HiggsCMS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44365" y="1312863"/>
            <a:ext cx="4913312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4" name="Line Callout 1 13"/>
          <p:cNvSpPr/>
          <p:nvPr/>
        </p:nvSpPr>
        <p:spPr>
          <a:xfrm>
            <a:off x="5563161" y="873982"/>
            <a:ext cx="2847254" cy="461665"/>
          </a:xfrm>
          <a:prstGeom prst="borderCallout1">
            <a:avLst>
              <a:gd name="adj1" fmla="val 116388"/>
              <a:gd name="adj2" fmla="val -191"/>
              <a:gd name="adj3" fmla="val 441679"/>
              <a:gd name="adj4" fmla="val -1390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hard to see: H </a:t>
            </a:r>
            <a:r>
              <a:rPr lang="en-US" dirty="0" smtClean="0">
                <a:solidFill>
                  <a:schemeClr val="accent2"/>
                </a:solidFill>
                <a:sym typeface="Wingdings" pitchFamily="2" charset="2"/>
              </a:rPr>
              <a:t></a:t>
            </a:r>
            <a:r>
              <a:rPr lang="en-US" dirty="0" smtClean="0">
                <a:solidFill>
                  <a:schemeClr val="accent2"/>
                </a:solidFill>
                <a:sym typeface="Symbol" pitchFamily="18" charset="2"/>
              </a:rPr>
              <a:t>bb</a:t>
            </a:r>
            <a:endParaRPr lang="en-US" dirty="0">
              <a:solidFill>
                <a:schemeClr val="accent2"/>
              </a:solidFill>
              <a:sym typeface="Symbol" pitchFamily="18" charset="2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988" grpId="0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MS.jpg"/>
          <p:cNvPicPr>
            <a:picLocks noChangeAspect="1"/>
          </p:cNvPicPr>
          <p:nvPr/>
        </p:nvPicPr>
        <p:blipFill>
          <a:blip r:embed="rId2" cstate="print"/>
          <a:srcRect l="5707" r="570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CMS experiment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homogeneous electromagnetic calorimeter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78,000 lead </a:t>
            </a:r>
            <a:r>
              <a:rPr lang="en-US" dirty="0" err="1" smtClean="0">
                <a:solidFill>
                  <a:schemeClr val="bg1"/>
                </a:solidFill>
              </a:rPr>
              <a:t>tungstate</a:t>
            </a:r>
            <a:r>
              <a:rPr lang="en-US" dirty="0" smtClean="0">
                <a:solidFill>
                  <a:schemeClr val="bg1"/>
                </a:solidFill>
              </a:rPr>
              <a:t> crystals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excellent photon energy resolution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measure H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en-US" dirty="0" smtClean="0">
                <a:solidFill>
                  <a:schemeClr val="bg1"/>
                </a:solidFill>
                <a:sym typeface="Symbol"/>
              </a:rPr>
              <a:t>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74764" y="2962141"/>
            <a:ext cx="4208628" cy="3808461"/>
            <a:chOff x="4574764" y="2962141"/>
            <a:chExt cx="4208628" cy="3808461"/>
          </a:xfrm>
        </p:grpSpPr>
        <p:sp>
          <p:nvSpPr>
            <p:cNvPr id="9" name="Rounded Rectangle 8"/>
            <p:cNvSpPr/>
            <p:nvPr/>
          </p:nvSpPr>
          <p:spPr>
            <a:xfrm>
              <a:off x="4597758" y="2962141"/>
              <a:ext cx="4185634" cy="3799268"/>
            </a:xfrm>
            <a:prstGeom prst="roundRect">
              <a:avLst>
                <a:gd name="adj" fmla="val 574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8432" r="4216" b="7150"/>
            <a:stretch>
              <a:fillRect/>
            </a:stretch>
          </p:blipFill>
          <p:spPr bwMode="auto">
            <a:xfrm>
              <a:off x="4842545" y="2990895"/>
              <a:ext cx="3852863" cy="337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6336740" y="6308937"/>
              <a:ext cx="148951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+mj-lt"/>
                </a:rPr>
                <a:t>M</a:t>
              </a:r>
              <a:r>
                <a:rPr lang="en-US" baseline="-25000">
                  <a:latin typeface="+mj-lt"/>
                  <a:sym typeface="Symbol" pitchFamily="18" charset="2"/>
                </a:rPr>
                <a:t></a:t>
              </a:r>
              <a:r>
                <a:rPr lang="en-US" baseline="-25000">
                  <a:latin typeface="+mj-lt"/>
                </a:rPr>
                <a:t> </a:t>
              </a:r>
              <a:r>
                <a:rPr lang="en-US">
                  <a:latin typeface="+mj-lt"/>
                </a:rPr>
                <a:t>(GeV)</a:t>
              </a: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6378558" y="3108537"/>
              <a:ext cx="215315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latin typeface="+mj-lt"/>
                </a:rPr>
                <a:t>m</a:t>
              </a:r>
              <a:r>
                <a:rPr lang="en-US" baseline="-25000" dirty="0" smtClean="0">
                  <a:latin typeface="+mj-lt"/>
                </a:rPr>
                <a:t>H</a:t>
              </a:r>
              <a:r>
                <a:rPr lang="en-US" dirty="0" smtClean="0">
                  <a:latin typeface="+mj-lt"/>
                </a:rPr>
                <a:t> = 130 </a:t>
              </a:r>
              <a:r>
                <a:rPr lang="en-US" dirty="0" err="1" smtClean="0">
                  <a:latin typeface="+mj-lt"/>
                </a:rPr>
                <a:t>GeV</a:t>
              </a:r>
              <a:endParaRPr lang="en-US" dirty="0">
                <a:latin typeface="+mj-lt"/>
              </a:endParaRPr>
            </a:p>
            <a:p>
              <a:pPr algn="ctr"/>
              <a:r>
                <a:rPr lang="en-US" dirty="0">
                  <a:latin typeface="Lucida Calligraphy" pitchFamily="66" charset="0"/>
                </a:rPr>
                <a:t>L</a:t>
              </a:r>
              <a:r>
                <a:rPr lang="en-US" dirty="0">
                  <a:latin typeface="+mj-lt"/>
                </a:rPr>
                <a:t> = 100 fb</a:t>
              </a:r>
              <a:r>
                <a:rPr lang="en-US" baseline="30000" dirty="0">
                  <a:latin typeface="+mj-lt"/>
                </a:rPr>
                <a:t>-1</a:t>
              </a:r>
              <a:endParaRPr lang="en-US" dirty="0">
                <a:latin typeface="+mj-lt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 rot="16200000">
              <a:off x="3268958" y="4283436"/>
              <a:ext cx="30732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latin typeface="+mj-lt"/>
                </a:rPr>
                <a:t># of events / 0.5 </a:t>
              </a:r>
              <a:r>
                <a:rPr lang="en-US" dirty="0" err="1">
                  <a:latin typeface="+mj-lt"/>
                </a:rPr>
                <a:t>GeV</a:t>
              </a:r>
              <a:endParaRPr lang="en-US" dirty="0">
                <a:latin typeface="+mj-lt"/>
              </a:endParaRPr>
            </a:p>
          </p:txBody>
        </p:sp>
      </p:grp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projection for next 2 years</a:t>
            </a:r>
            <a:endParaRPr lang="en-US" dirty="0"/>
          </a:p>
        </p:txBody>
      </p:sp>
      <p:pic>
        <p:nvPicPr>
          <p:cNvPr id="8" name="Picture 7" descr="projectedRLimit_combined_cls_7chs_100-620.g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3600"/>
            <a:ext cx="8839200" cy="5994400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5325248" y="3224598"/>
            <a:ext cx="2679137" cy="783193"/>
          </a:xfrm>
          <a:prstGeom prst="wedgeRoundRectCallout">
            <a:avLst>
              <a:gd name="adj1" fmla="val -150625"/>
              <a:gd name="adj2" fmla="val 6743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00B050"/>
                </a:solidFill>
              </a:rPr>
              <a:t>exclude </a:t>
            </a:r>
          </a:p>
          <a:p>
            <a:pPr algn="ctr"/>
            <a:r>
              <a:rPr lang="en-US" sz="2000" dirty="0" smtClean="0">
                <a:solidFill>
                  <a:srgbClr val="00B050"/>
                </a:solidFill>
              </a:rPr>
              <a:t>145 &lt; m</a:t>
            </a:r>
            <a:r>
              <a:rPr lang="en-US" sz="2000" baseline="-25000" dirty="0" smtClean="0">
                <a:solidFill>
                  <a:srgbClr val="00B050"/>
                </a:solidFill>
              </a:rPr>
              <a:t>H</a:t>
            </a:r>
            <a:r>
              <a:rPr lang="en-US" sz="2000" dirty="0" smtClean="0">
                <a:solidFill>
                  <a:srgbClr val="00B050"/>
                </a:solidFill>
              </a:rPr>
              <a:t> &lt; 190 </a:t>
            </a:r>
            <a:r>
              <a:rPr lang="en-US" sz="2000" dirty="0" err="1" smtClean="0">
                <a:solidFill>
                  <a:srgbClr val="00B050"/>
                </a:solidFill>
              </a:rPr>
              <a:t>GeV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oWW_discovery_significance_1ifb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441" y="953994"/>
            <a:ext cx="7096500" cy="512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projection for next 2 years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6200000" flipV="1">
            <a:off x="2131455" y="3509492"/>
            <a:ext cx="4082602" cy="0"/>
          </a:xfrm>
          <a:prstGeom prst="line">
            <a:avLst/>
          </a:prstGeom>
          <a:ln w="5715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3" descr="0910152_02-A4-at-144-dpi.jpg"/>
          <p:cNvPicPr>
            <a:picLocks noChangeAspect="1"/>
          </p:cNvPicPr>
          <p:nvPr/>
        </p:nvPicPr>
        <p:blipFill>
          <a:blip r:embed="rId2" cstate="print"/>
          <a:srcRect r="11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summary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bg1"/>
                </a:solidFill>
              </a:rPr>
              <a:t>3/11/2008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bg1"/>
                </a:solidFill>
              </a:rPr>
              <a:t>Ulrich Heintz - Sakurai Prize Celebration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search for </a:t>
            </a:r>
            <a:r>
              <a:rPr lang="en-US" dirty="0" smtClean="0">
                <a:solidFill>
                  <a:schemeClr val="bg1"/>
                </a:solidFill>
              </a:rPr>
              <a:t>Gerry’s boson </a:t>
            </a:r>
            <a:r>
              <a:rPr lang="en-US" dirty="0" smtClean="0">
                <a:solidFill>
                  <a:schemeClr val="bg1"/>
                </a:solidFill>
              </a:rPr>
              <a:t>has shaped particle physics experiments for the last three decades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but it still eludes detection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quest goes on…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Congratulations, Gerry!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Content Placeholder 6" descr="Ger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3139" y="914400"/>
            <a:ext cx="4157721" cy="54864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searches before LEP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experiments at PSI, SPS, CESR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excluded m</a:t>
            </a:r>
            <a:r>
              <a:rPr lang="en-US" sz="2400" kern="1200" baseline="-25000" dirty="0" smtClean="0">
                <a:latin typeface="+mj-lt"/>
                <a:sym typeface="Symbol"/>
              </a:rPr>
              <a:t>H</a:t>
            </a:r>
            <a:r>
              <a:rPr lang="en-US" dirty="0" smtClean="0"/>
              <a:t> &lt; 5 </a:t>
            </a:r>
            <a:r>
              <a:rPr lang="en-US" dirty="0" err="1" smtClean="0"/>
              <a:t>GeV</a:t>
            </a:r>
            <a:endParaRPr lang="en-US" dirty="0" smtClean="0"/>
          </a:p>
          <a:p>
            <a:pPr lvl="1"/>
            <a:r>
              <a:rPr lang="en-US" dirty="0" smtClean="0"/>
              <a:t>subject to significant uncertainties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238" y="1565252"/>
            <a:ext cx="45815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898824" y="2079285"/>
            <a:ext cx="41216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CUSB, PRD 35, 2883 (1987)</a:t>
            </a:r>
          </a:p>
          <a:p>
            <a:r>
              <a:rPr lang="en-US" dirty="0" smtClean="0">
                <a:latin typeface="+mj-lt"/>
                <a:sym typeface="Symbol"/>
              </a:rPr>
              <a:t></a:t>
            </a:r>
            <a:r>
              <a:rPr lang="en-US" dirty="0" smtClean="0">
                <a:latin typeface="+mj-lt"/>
                <a:sym typeface="Wingdings" pitchFamily="2" charset="2"/>
              </a:rPr>
              <a:t>X+</a:t>
            </a:r>
            <a:r>
              <a:rPr lang="en-US" dirty="0" smtClean="0">
                <a:latin typeface="+mj-lt"/>
                <a:sym typeface="Symbol"/>
              </a:rPr>
              <a:t></a:t>
            </a:r>
          </a:p>
          <a:p>
            <a:r>
              <a:rPr lang="en-US" dirty="0" smtClean="0">
                <a:latin typeface="+mj-lt"/>
                <a:sym typeface="Symbol"/>
              </a:rPr>
              <a:t>exclude 2m</a:t>
            </a:r>
            <a:r>
              <a:rPr lang="en-US" baseline="-25000" dirty="0" smtClean="0">
                <a:latin typeface="+mj-lt"/>
                <a:sym typeface="Symbol"/>
              </a:rPr>
              <a:t></a:t>
            </a:r>
            <a:r>
              <a:rPr lang="en-US" dirty="0" smtClean="0">
                <a:latin typeface="+mj-lt"/>
                <a:sym typeface="Symbol"/>
              </a:rPr>
              <a:t> &lt; m</a:t>
            </a:r>
            <a:r>
              <a:rPr lang="en-US" baseline="-25000" dirty="0" smtClean="0">
                <a:latin typeface="+mj-lt"/>
                <a:sym typeface="Symbol"/>
              </a:rPr>
              <a:t>H</a:t>
            </a:r>
            <a:r>
              <a:rPr lang="en-US" dirty="0" smtClean="0">
                <a:latin typeface="+mj-lt"/>
                <a:sym typeface="Symbol"/>
              </a:rPr>
              <a:t> &lt; 5 </a:t>
            </a:r>
            <a:r>
              <a:rPr lang="en-US" dirty="0" err="1" smtClean="0">
                <a:latin typeface="+mj-lt"/>
                <a:sym typeface="Symbol"/>
              </a:rPr>
              <a:t>GeV</a:t>
            </a:r>
            <a:endParaRPr lang="en-US" dirty="0">
              <a:latin typeface="+mj-lt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9106038_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9658" y="-1"/>
            <a:ext cx="7011153" cy="686951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LEP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bg1"/>
                </a:solidFill>
              </a:rPr>
              <a:t>3/11/2008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bg1"/>
                </a:solidFill>
              </a:rPr>
              <a:t>Ulrich Heintz - Sakurai Prize Celebration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3184" y="1043157"/>
            <a:ext cx="3975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e</a:t>
            </a:r>
            <a:r>
              <a:rPr lang="en-US" baseline="30000" dirty="0" smtClean="0">
                <a:solidFill>
                  <a:schemeClr val="bg1"/>
                </a:solidFill>
                <a:latin typeface="+mj-lt"/>
              </a:rPr>
              <a:t>+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e</a:t>
            </a:r>
            <a:r>
              <a:rPr lang="en-US" baseline="30000" dirty="0">
                <a:solidFill>
                  <a:schemeClr val="bg1"/>
                </a:solidFill>
                <a:latin typeface="+mj-lt"/>
                <a:sym typeface="Symbol"/>
              </a:rPr>
              <a:t>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 collisions 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1989-1995: E</a:t>
            </a:r>
            <a:r>
              <a:rPr lang="en-US" baseline="-25000" dirty="0" smtClean="0">
                <a:solidFill>
                  <a:schemeClr val="bg1"/>
                </a:solidFill>
                <a:latin typeface="+mj-lt"/>
              </a:rPr>
              <a:t>com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 = M</a:t>
            </a:r>
            <a:r>
              <a:rPr lang="en-US" baseline="-25000" dirty="0">
                <a:solidFill>
                  <a:schemeClr val="bg1"/>
                </a:solidFill>
                <a:latin typeface="+mj-lt"/>
              </a:rPr>
              <a:t>Z</a:t>
            </a:r>
          </a:p>
          <a:p>
            <a:r>
              <a:rPr lang="en-US" dirty="0" smtClean="0">
                <a:solidFill>
                  <a:schemeClr val="bg1"/>
                </a:solidFill>
                <a:latin typeface="+mj-lt"/>
              </a:rPr>
              <a:t>1996-2000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: E</a:t>
            </a:r>
            <a:r>
              <a:rPr lang="en-US" baseline="-25000" dirty="0">
                <a:solidFill>
                  <a:schemeClr val="bg1"/>
                </a:solidFill>
                <a:latin typeface="+mj-lt"/>
              </a:rPr>
              <a:t>com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+mj-lt"/>
                <a:sym typeface="Symbol"/>
              </a:rPr>
              <a:t> 209 </a:t>
            </a:r>
            <a:r>
              <a:rPr lang="en-US" dirty="0" err="1" smtClean="0">
                <a:solidFill>
                  <a:schemeClr val="bg1"/>
                </a:solidFill>
                <a:latin typeface="+mj-lt"/>
                <a:sym typeface="Symbol"/>
              </a:rPr>
              <a:t>GeV</a:t>
            </a:r>
            <a:endParaRPr lang="en-US" baseline="-25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44" descr="lep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3027" y="3362201"/>
            <a:ext cx="37338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Callout 1 9"/>
          <p:cNvSpPr/>
          <p:nvPr/>
        </p:nvSpPr>
        <p:spPr>
          <a:xfrm>
            <a:off x="4891826" y="1053921"/>
            <a:ext cx="3451538" cy="2047740"/>
          </a:xfrm>
          <a:prstGeom prst="borderCallout1">
            <a:avLst>
              <a:gd name="adj1" fmla="val 105010"/>
              <a:gd name="adj2" fmla="val 32712"/>
              <a:gd name="adj3" fmla="val 151028"/>
              <a:gd name="adj4" fmla="val 15398"/>
            </a:avLst>
          </a:prstGeom>
          <a:solidFill>
            <a:srgbClr val="CCC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LEP 2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Line Callout 1 8"/>
          <p:cNvSpPr/>
          <p:nvPr/>
        </p:nvSpPr>
        <p:spPr>
          <a:xfrm>
            <a:off x="695459" y="1056068"/>
            <a:ext cx="3451538" cy="2047740"/>
          </a:xfrm>
          <a:prstGeom prst="borderCallout1">
            <a:avLst>
              <a:gd name="adj1" fmla="val 105010"/>
              <a:gd name="adj2" fmla="val 65921"/>
              <a:gd name="adj3" fmla="val 145367"/>
              <a:gd name="adj4" fmla="val 80324"/>
            </a:avLst>
          </a:prstGeom>
          <a:solidFill>
            <a:srgbClr val="CCC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LEP 1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production at LEP</a:t>
            </a:r>
            <a:endParaRPr lang="en-US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0127" y="1587991"/>
            <a:ext cx="2600325" cy="154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5706" y="1519706"/>
            <a:ext cx="2621215" cy="1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053"/>
          <p:cNvSpPr txBox="1">
            <a:spLocks noChangeArrowheads="1"/>
          </p:cNvSpPr>
          <p:nvPr/>
        </p:nvSpPr>
        <p:spPr bwMode="auto">
          <a:xfrm>
            <a:off x="3791889" y="6083176"/>
            <a:ext cx="2581275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</a:rPr>
              <a:t>Center of mass energy (GeV)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19707" y="2717442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/>
              <a:t>Björken</a:t>
            </a:r>
            <a:r>
              <a:rPr lang="en-US" sz="1800" dirty="0" smtClean="0"/>
              <a:t> process</a:t>
            </a:r>
            <a:endParaRPr lang="en-US" sz="1800" dirty="0"/>
          </a:p>
        </p:txBody>
      </p:sp>
      <p:sp>
        <p:nvSpPr>
          <p:cNvPr id="15" name="TextBox 14"/>
          <p:cNvSpPr txBox="1"/>
          <p:nvPr/>
        </p:nvSpPr>
        <p:spPr>
          <a:xfrm>
            <a:off x="5831983" y="2728174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/>
              <a:t>Higgsstrahlung</a:t>
            </a:r>
            <a:endParaRPr lang="en-US" sz="180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6B4435-B0E3-4FB8-B4F5-E17FAACF026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873375" y="2185988"/>
            <a:ext cx="3657600" cy="3563937"/>
            <a:chOff x="1700" y="1042"/>
            <a:chExt cx="2304" cy="2245"/>
          </a:xfrm>
        </p:grpSpPr>
        <p:pic>
          <p:nvPicPr>
            <p:cNvPr id="24594" name="Picture 15" descr="lep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00" y="1115"/>
              <a:ext cx="2304" cy="2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5" name="Text Box 16"/>
            <p:cNvSpPr txBox="1">
              <a:spLocks noChangeArrowheads="1"/>
            </p:cNvSpPr>
            <p:nvPr/>
          </p:nvSpPr>
          <p:spPr bwMode="auto">
            <a:xfrm>
              <a:off x="1898" y="2782"/>
              <a:ext cx="1871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chemeClr val="accent2"/>
                  </a:solidFill>
                </a:rPr>
                <a:t>Very little background expected</a:t>
              </a:r>
            </a:p>
          </p:txBody>
        </p:sp>
        <p:sp>
          <p:nvSpPr>
            <p:cNvPr id="24596" name="Text Box 19"/>
            <p:cNvSpPr txBox="1">
              <a:spLocks noChangeArrowheads="1"/>
            </p:cNvSpPr>
            <p:nvPr/>
          </p:nvSpPr>
          <p:spPr bwMode="auto">
            <a:xfrm>
              <a:off x="3419" y="1042"/>
              <a:ext cx="543" cy="46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Events </a:t>
              </a:r>
            </a:p>
            <a:p>
              <a:r>
                <a:rPr lang="en-US" sz="1400"/>
                <a:t>expected </a:t>
              </a:r>
            </a:p>
            <a:p>
              <a:r>
                <a:rPr lang="en-US" sz="1400"/>
                <a:t>at LEP</a:t>
              </a:r>
            </a:p>
          </p:txBody>
        </p:sp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3659" y="1943"/>
              <a:ext cx="96" cy="1104"/>
              <a:chOff x="3888" y="2208"/>
              <a:chExt cx="96" cy="1104"/>
            </a:xfrm>
          </p:grpSpPr>
          <p:sp>
            <p:nvSpPr>
              <p:cNvPr id="24600" name="Line 21"/>
              <p:cNvSpPr>
                <a:spLocks noChangeShapeType="1"/>
              </p:cNvSpPr>
              <p:nvPr/>
            </p:nvSpPr>
            <p:spPr bwMode="auto">
              <a:xfrm flipV="1">
                <a:off x="3888" y="2208"/>
                <a:ext cx="0" cy="105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1" name="Line 22"/>
              <p:cNvSpPr>
                <a:spLocks noChangeShapeType="1"/>
              </p:cNvSpPr>
              <p:nvPr/>
            </p:nvSpPr>
            <p:spPr bwMode="auto">
              <a:xfrm>
                <a:off x="3888" y="2256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2" name="Line 23"/>
              <p:cNvSpPr>
                <a:spLocks noChangeShapeType="1"/>
              </p:cNvSpPr>
              <p:nvPr/>
            </p:nvSpPr>
            <p:spPr bwMode="auto">
              <a:xfrm>
                <a:off x="3888" y="2400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3" name="Line 24"/>
              <p:cNvSpPr>
                <a:spLocks noChangeShapeType="1"/>
              </p:cNvSpPr>
              <p:nvPr/>
            </p:nvSpPr>
            <p:spPr bwMode="auto">
              <a:xfrm>
                <a:off x="3888" y="2496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4" name="Line 25"/>
              <p:cNvSpPr>
                <a:spLocks noChangeShapeType="1"/>
              </p:cNvSpPr>
              <p:nvPr/>
            </p:nvSpPr>
            <p:spPr bwMode="auto">
              <a:xfrm>
                <a:off x="3888" y="2304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5" name="Line 26"/>
              <p:cNvSpPr>
                <a:spLocks noChangeShapeType="1"/>
              </p:cNvSpPr>
              <p:nvPr/>
            </p:nvSpPr>
            <p:spPr bwMode="auto">
              <a:xfrm>
                <a:off x="3888" y="2352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6" name="Line 27"/>
              <p:cNvSpPr>
                <a:spLocks noChangeShapeType="1"/>
              </p:cNvSpPr>
              <p:nvPr/>
            </p:nvSpPr>
            <p:spPr bwMode="auto">
              <a:xfrm>
                <a:off x="3888" y="2544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7" name="Line 28"/>
              <p:cNvSpPr>
                <a:spLocks noChangeShapeType="1"/>
              </p:cNvSpPr>
              <p:nvPr/>
            </p:nvSpPr>
            <p:spPr bwMode="auto">
              <a:xfrm>
                <a:off x="3888" y="2448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8" name="Line 29"/>
              <p:cNvSpPr>
                <a:spLocks noChangeShapeType="1"/>
              </p:cNvSpPr>
              <p:nvPr/>
            </p:nvSpPr>
            <p:spPr bwMode="auto">
              <a:xfrm>
                <a:off x="3888" y="2208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09" name="Line 30"/>
              <p:cNvSpPr>
                <a:spLocks noChangeShapeType="1"/>
              </p:cNvSpPr>
              <p:nvPr/>
            </p:nvSpPr>
            <p:spPr bwMode="auto">
              <a:xfrm>
                <a:off x="3888" y="2592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0" name="Line 31"/>
              <p:cNvSpPr>
                <a:spLocks noChangeShapeType="1"/>
              </p:cNvSpPr>
              <p:nvPr/>
            </p:nvSpPr>
            <p:spPr bwMode="auto">
              <a:xfrm>
                <a:off x="3888" y="2640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1" name="Line 32"/>
              <p:cNvSpPr>
                <a:spLocks noChangeShapeType="1"/>
              </p:cNvSpPr>
              <p:nvPr/>
            </p:nvSpPr>
            <p:spPr bwMode="auto">
              <a:xfrm>
                <a:off x="3888" y="2736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2" name="Line 33"/>
              <p:cNvSpPr>
                <a:spLocks noChangeShapeType="1"/>
              </p:cNvSpPr>
              <p:nvPr/>
            </p:nvSpPr>
            <p:spPr bwMode="auto">
              <a:xfrm>
                <a:off x="3888" y="2880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3" name="Line 34"/>
              <p:cNvSpPr>
                <a:spLocks noChangeShapeType="1"/>
              </p:cNvSpPr>
              <p:nvPr/>
            </p:nvSpPr>
            <p:spPr bwMode="auto">
              <a:xfrm>
                <a:off x="3888" y="2976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4" name="Line 35"/>
              <p:cNvSpPr>
                <a:spLocks noChangeShapeType="1"/>
              </p:cNvSpPr>
              <p:nvPr/>
            </p:nvSpPr>
            <p:spPr bwMode="auto">
              <a:xfrm>
                <a:off x="3888" y="3072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5" name="Line 36"/>
              <p:cNvSpPr>
                <a:spLocks noChangeShapeType="1"/>
              </p:cNvSpPr>
              <p:nvPr/>
            </p:nvSpPr>
            <p:spPr bwMode="auto">
              <a:xfrm>
                <a:off x="3888" y="3168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6" name="Line 37"/>
              <p:cNvSpPr>
                <a:spLocks noChangeShapeType="1"/>
              </p:cNvSpPr>
              <p:nvPr/>
            </p:nvSpPr>
            <p:spPr bwMode="auto">
              <a:xfrm>
                <a:off x="3888" y="2688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7" name="Line 38"/>
              <p:cNvSpPr>
                <a:spLocks noChangeShapeType="1"/>
              </p:cNvSpPr>
              <p:nvPr/>
            </p:nvSpPr>
            <p:spPr bwMode="auto">
              <a:xfrm>
                <a:off x="3888" y="2784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8" name="Line 39"/>
              <p:cNvSpPr>
                <a:spLocks noChangeShapeType="1"/>
              </p:cNvSpPr>
              <p:nvPr/>
            </p:nvSpPr>
            <p:spPr bwMode="auto">
              <a:xfrm>
                <a:off x="3888" y="2832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9" name="Line 40"/>
              <p:cNvSpPr>
                <a:spLocks noChangeShapeType="1"/>
              </p:cNvSpPr>
              <p:nvPr/>
            </p:nvSpPr>
            <p:spPr bwMode="auto">
              <a:xfrm>
                <a:off x="3888" y="2928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0" name="Line 41"/>
              <p:cNvSpPr>
                <a:spLocks noChangeShapeType="1"/>
              </p:cNvSpPr>
              <p:nvPr/>
            </p:nvSpPr>
            <p:spPr bwMode="auto">
              <a:xfrm>
                <a:off x="3888" y="3024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1" name="Line 42"/>
              <p:cNvSpPr>
                <a:spLocks noChangeShapeType="1"/>
              </p:cNvSpPr>
              <p:nvPr/>
            </p:nvSpPr>
            <p:spPr bwMode="auto">
              <a:xfrm>
                <a:off x="3888" y="3120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2" name="Line 43"/>
              <p:cNvSpPr>
                <a:spLocks noChangeShapeType="1"/>
              </p:cNvSpPr>
              <p:nvPr/>
            </p:nvSpPr>
            <p:spPr bwMode="auto">
              <a:xfrm>
                <a:off x="3888" y="3216"/>
                <a:ext cx="96" cy="96"/>
              </a:xfrm>
              <a:prstGeom prst="line">
                <a:avLst/>
              </a:prstGeom>
              <a:noFill/>
              <a:ln w="12700">
                <a:solidFill>
                  <a:srgbClr val="009999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4598" name="Rectangle 44"/>
            <p:cNvSpPr>
              <a:spLocks noChangeArrowheads="1"/>
            </p:cNvSpPr>
            <p:nvPr/>
          </p:nvSpPr>
          <p:spPr bwMode="auto">
            <a:xfrm>
              <a:off x="3020" y="1505"/>
              <a:ext cx="709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/>
                <a:t>among 2x10</a:t>
              </a:r>
              <a:r>
                <a:rPr lang="en-US" sz="1200" baseline="30000"/>
                <a:t>7</a:t>
              </a:r>
              <a:r>
                <a:rPr lang="en-US" sz="1200"/>
                <a:t> Z</a:t>
              </a:r>
            </a:p>
          </p:txBody>
        </p:sp>
        <p:pic>
          <p:nvPicPr>
            <p:cNvPr id="24599" name="Picture 45" descr="txp_fi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24" y="2334"/>
              <a:ext cx="1281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search at LEP1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066800"/>
            <a:ext cx="8610600" cy="5791200"/>
          </a:xfrm>
        </p:spPr>
        <p:txBody>
          <a:bodyPr/>
          <a:lstStyle/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  <a:p>
            <a:pPr marL="0" indent="0">
              <a:lnSpc>
                <a:spcPct val="80000"/>
              </a:lnSpc>
            </a:pPr>
            <a:endParaRPr lang="en-US" sz="2000" smtClean="0"/>
          </a:p>
        </p:txBody>
      </p:sp>
      <p:pic>
        <p:nvPicPr>
          <p:cNvPr id="24582" name="Picture 4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550" y="1087438"/>
            <a:ext cx="18859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4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3050" y="4052888"/>
            <a:ext cx="200977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4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69125" y="1346200"/>
            <a:ext cx="19716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5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72300" y="4167188"/>
            <a:ext cx="19335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Line 7"/>
          <p:cNvSpPr>
            <a:spLocks noChangeShapeType="1"/>
          </p:cNvSpPr>
          <p:nvPr/>
        </p:nvSpPr>
        <p:spPr bwMode="auto">
          <a:xfrm>
            <a:off x="5308600" y="3971925"/>
            <a:ext cx="2317750" cy="157163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7" name="Rectangle 51"/>
          <p:cNvSpPr>
            <a:spLocks noChangeArrowheads="1"/>
          </p:cNvSpPr>
          <p:nvPr/>
        </p:nvSpPr>
        <p:spPr bwMode="auto">
          <a:xfrm>
            <a:off x="5113065" y="5815526"/>
            <a:ext cx="195277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i="1" dirty="0" smtClean="0">
                <a:solidFill>
                  <a:srgbClr val="FF9966"/>
                </a:solidFill>
                <a:latin typeface="+mj-lt"/>
              </a:rPr>
              <a:t>for </a:t>
            </a:r>
            <a:r>
              <a:rPr lang="en-US" sz="2000" b="1" i="1" dirty="0">
                <a:solidFill>
                  <a:srgbClr val="FF9966"/>
                </a:solidFill>
                <a:latin typeface="+mj-lt"/>
              </a:rPr>
              <a:t>m</a:t>
            </a:r>
            <a:r>
              <a:rPr lang="en-US" sz="2000" b="1" i="1" baseline="-25000" dirty="0">
                <a:solidFill>
                  <a:srgbClr val="FF9966"/>
                </a:solidFill>
                <a:latin typeface="+mj-lt"/>
              </a:rPr>
              <a:t>H</a:t>
            </a:r>
            <a:r>
              <a:rPr lang="en-US" sz="2000" b="1" i="1" dirty="0">
                <a:solidFill>
                  <a:srgbClr val="FF9966"/>
                </a:solidFill>
                <a:latin typeface="+mj-lt"/>
              </a:rPr>
              <a:t>&lt;2m</a:t>
            </a:r>
            <a:r>
              <a:rPr lang="en-US" sz="2000" b="1" i="1" baseline="-25000" dirty="0">
                <a:solidFill>
                  <a:srgbClr val="FF9966"/>
                </a:solidFill>
                <a:latin typeface="+mj-lt"/>
              </a:rPr>
              <a:t>W</a:t>
            </a:r>
            <a:r>
              <a:rPr lang="en-US" sz="2000" b="1" i="1" dirty="0">
                <a:solidFill>
                  <a:srgbClr val="0066CC"/>
                </a:solidFill>
                <a:latin typeface="+mj-lt"/>
              </a:rPr>
              <a:t> </a:t>
            </a:r>
            <a:r>
              <a:rPr lang="en-US" sz="2000" i="1" dirty="0">
                <a:solidFill>
                  <a:schemeClr val="tx2"/>
                </a:solidFill>
                <a:latin typeface="+mj-lt"/>
              </a:rPr>
              <a:t>: </a:t>
            </a:r>
          </a:p>
          <a:p>
            <a:pPr eaLnBrk="0" hangingPunct="0"/>
            <a:r>
              <a:rPr lang="en-US" sz="2000" i="1" dirty="0">
                <a:solidFill>
                  <a:srgbClr val="00B0F0"/>
                </a:solidFill>
                <a:latin typeface="+mj-lt"/>
              </a:rPr>
              <a:t>H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Symbol" pitchFamily="18" charset="2"/>
              </a:rPr>
              <a:t>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Math1" pitchFamily="2" charset="2"/>
              </a:rPr>
              <a:t> bb (~80%)</a:t>
            </a:r>
            <a:r>
              <a:rPr lang="en-US" sz="2000" dirty="0">
                <a:solidFill>
                  <a:srgbClr val="00B0F0"/>
                </a:solidFill>
                <a:latin typeface="+mj-lt"/>
                <a:sym typeface="Math1" pitchFamily="2" charset="2"/>
              </a:rPr>
              <a:t> </a:t>
            </a:r>
          </a:p>
        </p:txBody>
      </p:sp>
      <p:sp>
        <p:nvSpPr>
          <p:cNvPr id="24588" name="Line 52"/>
          <p:cNvSpPr>
            <a:spLocks noChangeShapeType="1"/>
          </p:cNvSpPr>
          <p:nvPr/>
        </p:nvSpPr>
        <p:spPr bwMode="auto">
          <a:xfrm flipV="1">
            <a:off x="3683000" y="1597025"/>
            <a:ext cx="3279775" cy="11811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Line 53"/>
          <p:cNvSpPr>
            <a:spLocks noChangeShapeType="1"/>
          </p:cNvSpPr>
          <p:nvPr/>
        </p:nvSpPr>
        <p:spPr bwMode="auto">
          <a:xfrm flipH="1">
            <a:off x="2006600" y="2655888"/>
            <a:ext cx="1412875" cy="16986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0" name="Line 54"/>
          <p:cNvSpPr>
            <a:spLocks noChangeShapeType="1"/>
          </p:cNvSpPr>
          <p:nvPr/>
        </p:nvSpPr>
        <p:spPr bwMode="auto">
          <a:xfrm flipH="1" flipV="1">
            <a:off x="1846263" y="1858963"/>
            <a:ext cx="1531937" cy="6699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1" name="Rectangle 55"/>
          <p:cNvSpPr>
            <a:spLocks noChangeArrowheads="1"/>
          </p:cNvSpPr>
          <p:nvPr/>
        </p:nvSpPr>
        <p:spPr bwMode="auto">
          <a:xfrm>
            <a:off x="3027363" y="946150"/>
            <a:ext cx="3200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120000"/>
              </a:lnSpc>
            </a:pPr>
            <a:r>
              <a:rPr kumimoji="1" lang="en-US" sz="2200" b="1" dirty="0">
                <a:solidFill>
                  <a:srgbClr val="009900"/>
                </a:solidFill>
                <a:latin typeface="+mj-lt"/>
              </a:rPr>
              <a:t>0.0 </a:t>
            </a:r>
            <a:r>
              <a:rPr kumimoji="1" lang="en-US" sz="2200" b="1" dirty="0">
                <a:solidFill>
                  <a:srgbClr val="009900"/>
                </a:solidFill>
                <a:latin typeface="+mj-lt"/>
                <a:sym typeface="Symbol" pitchFamily="18" charset="2"/>
              </a:rPr>
              <a:t> </a:t>
            </a:r>
            <a:r>
              <a:rPr kumimoji="1" lang="en-US" sz="2200" b="1" dirty="0">
                <a:solidFill>
                  <a:srgbClr val="009900"/>
                </a:solidFill>
                <a:latin typeface="+mj-lt"/>
              </a:rPr>
              <a:t>m</a:t>
            </a:r>
            <a:r>
              <a:rPr kumimoji="1" lang="en-US" sz="2200" b="1" baseline="-25000" dirty="0">
                <a:solidFill>
                  <a:srgbClr val="009900"/>
                </a:solidFill>
                <a:latin typeface="+mj-lt"/>
              </a:rPr>
              <a:t>H</a:t>
            </a:r>
            <a:r>
              <a:rPr kumimoji="1" lang="en-US" sz="2200" b="1" dirty="0">
                <a:solidFill>
                  <a:srgbClr val="009900"/>
                </a:solidFill>
                <a:latin typeface="+mj-lt"/>
              </a:rPr>
              <a:t> </a:t>
            </a:r>
            <a:r>
              <a:rPr kumimoji="1" lang="en-US" sz="2200" b="1" dirty="0">
                <a:solidFill>
                  <a:srgbClr val="009900"/>
                </a:solidFill>
                <a:latin typeface="+mj-lt"/>
                <a:sym typeface="Symbol" pitchFamily="18" charset="2"/>
              </a:rPr>
              <a:t></a:t>
            </a:r>
            <a:r>
              <a:rPr kumimoji="1" lang="en-US" sz="2200" b="1" dirty="0">
                <a:solidFill>
                  <a:srgbClr val="009900"/>
                </a:solidFill>
                <a:latin typeface="+mj-lt"/>
              </a:rPr>
              <a:t> 65 </a:t>
            </a:r>
            <a:r>
              <a:rPr kumimoji="1" lang="en-US" sz="2200" b="1" dirty="0" err="1">
                <a:solidFill>
                  <a:srgbClr val="009900"/>
                </a:solidFill>
                <a:latin typeface="+mj-lt"/>
              </a:rPr>
              <a:t>GeV</a:t>
            </a:r>
            <a:r>
              <a:rPr kumimoji="1" lang="en-US" sz="2200" b="1" dirty="0">
                <a:solidFill>
                  <a:srgbClr val="009900"/>
                </a:solidFill>
                <a:latin typeface="+mj-lt"/>
              </a:rPr>
              <a:t>/c</a:t>
            </a:r>
            <a:r>
              <a:rPr kumimoji="1" lang="en-US" sz="2200" b="1" baseline="30000" dirty="0">
                <a:solidFill>
                  <a:srgbClr val="009900"/>
                </a:solidFill>
                <a:latin typeface="+mj-lt"/>
              </a:rPr>
              <a:t>2</a:t>
            </a:r>
            <a:endParaRPr kumimoji="1" lang="en-US" sz="2200" b="1" dirty="0">
              <a:solidFill>
                <a:srgbClr val="0000FF"/>
              </a:solidFill>
              <a:latin typeface="+mj-lt"/>
            </a:endParaRPr>
          </a:p>
          <a:p>
            <a:pPr eaLnBrk="0" hangingPunct="0"/>
            <a:r>
              <a:rPr kumimoji="1" lang="en-US" sz="2200" b="1" dirty="0">
                <a:solidFill>
                  <a:srgbClr val="0000FF"/>
                </a:solidFill>
                <a:latin typeface="+mj-lt"/>
              </a:rPr>
              <a:t>Excluded at 95% C.L.</a:t>
            </a:r>
          </a:p>
        </p:txBody>
      </p:sp>
      <p:sp>
        <p:nvSpPr>
          <p:cNvPr id="24592" name="Rectangle 56"/>
          <p:cNvSpPr>
            <a:spLocks noChangeArrowheads="1"/>
          </p:cNvSpPr>
          <p:nvPr/>
        </p:nvSpPr>
        <p:spPr bwMode="auto">
          <a:xfrm>
            <a:off x="2283028" y="5661515"/>
            <a:ext cx="17299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i="1" dirty="0" smtClean="0">
                <a:solidFill>
                  <a:srgbClr val="FF9966"/>
                </a:solidFill>
                <a:latin typeface="+mj-lt"/>
              </a:rPr>
              <a:t>for </a:t>
            </a:r>
            <a:r>
              <a:rPr lang="en-US" sz="2000" b="1" i="1" dirty="0">
                <a:solidFill>
                  <a:srgbClr val="FF9966"/>
                </a:solidFill>
                <a:latin typeface="+mj-lt"/>
              </a:rPr>
              <a:t>m</a:t>
            </a:r>
            <a:r>
              <a:rPr lang="en-US" sz="2000" b="1" i="1" baseline="-25000" dirty="0">
                <a:solidFill>
                  <a:srgbClr val="FF9966"/>
                </a:solidFill>
                <a:latin typeface="+mj-lt"/>
              </a:rPr>
              <a:t>H</a:t>
            </a:r>
            <a:r>
              <a:rPr lang="en-US" sz="2000" b="1" i="1" dirty="0">
                <a:solidFill>
                  <a:srgbClr val="FF9966"/>
                </a:solidFill>
                <a:latin typeface="+mj-lt"/>
              </a:rPr>
              <a:t>&lt;2m</a:t>
            </a:r>
            <a:r>
              <a:rPr lang="en-US" sz="2000" b="1" i="1" baseline="-25000" dirty="0">
                <a:solidFill>
                  <a:srgbClr val="FF9966"/>
                </a:solidFill>
                <a:latin typeface="+mj-lt"/>
                <a:sym typeface="Symbol" pitchFamily="18" charset="2"/>
              </a:rPr>
              <a:t></a:t>
            </a:r>
            <a:r>
              <a:rPr lang="en-US" sz="2000" b="1" i="1" dirty="0">
                <a:solidFill>
                  <a:srgbClr val="0066CC"/>
                </a:solidFill>
                <a:latin typeface="+mj-lt"/>
              </a:rPr>
              <a:t> </a:t>
            </a:r>
            <a:r>
              <a:rPr lang="en-US" sz="2000" i="1" dirty="0">
                <a:solidFill>
                  <a:schemeClr val="tx2"/>
                </a:solidFill>
                <a:latin typeface="+mj-lt"/>
              </a:rPr>
              <a:t>: </a:t>
            </a:r>
          </a:p>
          <a:p>
            <a:pPr eaLnBrk="0" hangingPunct="0"/>
            <a:r>
              <a:rPr lang="en-US" sz="2000" i="1" dirty="0">
                <a:solidFill>
                  <a:srgbClr val="00B0F0"/>
                </a:solidFill>
                <a:latin typeface="+mj-lt"/>
              </a:rPr>
              <a:t>H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Symbol" pitchFamily="18" charset="2"/>
              </a:rPr>
              <a:t>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Math1" pitchFamily="2" charset="2"/>
              </a:rPr>
              <a:t> </a:t>
            </a:r>
            <a:r>
              <a:rPr lang="en-US" sz="2000" i="1" dirty="0" err="1">
                <a:solidFill>
                  <a:srgbClr val="00B0F0"/>
                </a:solidFill>
                <a:latin typeface="+mj-lt"/>
                <a:sym typeface="Math1" pitchFamily="2" charset="2"/>
              </a:rPr>
              <a:t>ee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Math1" pitchFamily="2" charset="2"/>
              </a:rPr>
              <a:t>, 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Symbol" pitchFamily="18" charset="2"/>
              </a:rPr>
              <a:t></a:t>
            </a:r>
            <a:r>
              <a:rPr lang="en-US" sz="2000" dirty="0">
                <a:solidFill>
                  <a:srgbClr val="00B0F0"/>
                </a:solidFill>
                <a:latin typeface="+mj-lt"/>
                <a:sym typeface="Math1" pitchFamily="2" charset="2"/>
              </a:rPr>
              <a:t> </a:t>
            </a:r>
          </a:p>
        </p:txBody>
      </p:sp>
      <p:sp>
        <p:nvSpPr>
          <p:cNvPr id="24593" name="Rectangle 57"/>
          <p:cNvSpPr>
            <a:spLocks noChangeArrowheads="1"/>
          </p:cNvSpPr>
          <p:nvPr/>
        </p:nvSpPr>
        <p:spPr bwMode="auto">
          <a:xfrm>
            <a:off x="7036267" y="595826"/>
            <a:ext cx="17427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i="1" dirty="0" smtClean="0">
                <a:solidFill>
                  <a:srgbClr val="FF9966"/>
                </a:solidFill>
                <a:latin typeface="+mj-lt"/>
              </a:rPr>
              <a:t>for </a:t>
            </a:r>
            <a:r>
              <a:rPr lang="en-US" sz="2000" b="1" i="1" dirty="0">
                <a:solidFill>
                  <a:srgbClr val="FF9966"/>
                </a:solidFill>
                <a:latin typeface="+mj-lt"/>
              </a:rPr>
              <a:t>m</a:t>
            </a:r>
            <a:r>
              <a:rPr lang="en-US" sz="2000" b="1" i="1" baseline="-25000" dirty="0">
                <a:solidFill>
                  <a:srgbClr val="FF9966"/>
                </a:solidFill>
                <a:latin typeface="+mj-lt"/>
              </a:rPr>
              <a:t>H</a:t>
            </a:r>
            <a:r>
              <a:rPr lang="en-US" sz="2000" b="1" i="1" dirty="0">
                <a:solidFill>
                  <a:srgbClr val="FF9966"/>
                </a:solidFill>
                <a:latin typeface="+mj-lt"/>
              </a:rPr>
              <a:t>&lt;2m</a:t>
            </a:r>
            <a:r>
              <a:rPr lang="en-US" sz="2000" b="1" i="1" baseline="-25000" dirty="0">
                <a:solidFill>
                  <a:srgbClr val="FF9966"/>
                </a:solidFill>
                <a:latin typeface="+mj-lt"/>
                <a:sym typeface="Symbol" pitchFamily="18" charset="2"/>
              </a:rPr>
              <a:t>b</a:t>
            </a:r>
            <a:r>
              <a:rPr lang="en-US" sz="2000" i="1" dirty="0">
                <a:solidFill>
                  <a:schemeClr val="tx2"/>
                </a:solidFill>
                <a:latin typeface="+mj-lt"/>
              </a:rPr>
              <a:t>: </a:t>
            </a:r>
          </a:p>
          <a:p>
            <a:pPr eaLnBrk="0" hangingPunct="0"/>
            <a:r>
              <a:rPr lang="en-US" sz="2000" i="1" dirty="0">
                <a:solidFill>
                  <a:srgbClr val="00B0F0"/>
                </a:solidFill>
                <a:latin typeface="+mj-lt"/>
              </a:rPr>
              <a:t>H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Symbol" pitchFamily="18" charset="2"/>
              </a:rPr>
              <a:t>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Math1" pitchFamily="2" charset="2"/>
              </a:rPr>
              <a:t> </a:t>
            </a:r>
            <a:r>
              <a:rPr lang="en-US" sz="2000" i="1" dirty="0" err="1">
                <a:solidFill>
                  <a:srgbClr val="00B0F0"/>
                </a:solidFill>
                <a:latin typeface="+mj-lt"/>
                <a:sym typeface="Math1" pitchFamily="2" charset="2"/>
              </a:rPr>
              <a:t>gg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Math1" pitchFamily="2" charset="2"/>
              </a:rPr>
              <a:t>, cc, </a:t>
            </a:r>
            <a:r>
              <a:rPr lang="en-US" sz="2000" i="1" dirty="0">
                <a:solidFill>
                  <a:srgbClr val="00B0F0"/>
                </a:solidFill>
                <a:latin typeface="+mj-lt"/>
                <a:sym typeface="Symbol" pitchFamily="18" charset="2"/>
              </a:rPr>
              <a:t></a:t>
            </a:r>
            <a:endParaRPr lang="en-US" sz="3200" dirty="0">
              <a:solidFill>
                <a:srgbClr val="00B0F0"/>
              </a:solidFill>
              <a:latin typeface="+mj-lt"/>
              <a:sym typeface="Symbol" pitchFamily="18" charset="2"/>
            </a:endParaRPr>
          </a:p>
        </p:txBody>
      </p:sp>
      <p:sp>
        <p:nvSpPr>
          <p:cNvPr id="47" name="Date Placeholder 4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 dirty="0"/>
          </a:p>
        </p:txBody>
      </p:sp>
      <p:sp>
        <p:nvSpPr>
          <p:cNvPr id="48" name="Footer Placeholder 4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49" name="Slide Number Placeholder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8F29F-9927-4070-821B-140F9E5085C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</a:t>
            </a:r>
            <a:r>
              <a:rPr lang="en-US" dirty="0" smtClean="0"/>
              <a:t>searches at LEP2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30275"/>
            <a:ext cx="5738813" cy="5135563"/>
          </a:xfrm>
        </p:spPr>
        <p:txBody>
          <a:bodyPr/>
          <a:lstStyle/>
          <a:p>
            <a:r>
              <a:rPr lang="en-US" sz="2400" smtClean="0"/>
              <a:t>Decay signature defined by Z decay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705475" y="765175"/>
          <a:ext cx="3397250" cy="2673350"/>
        </p:xfrm>
        <a:graphic>
          <a:graphicData uri="http://schemas.openxmlformats.org/presentationml/2006/ole">
            <p:oleObj spid="_x0000_s47106" name="Chart" r:id="rId7" imgW="13413072" imgH="10555173" progId="MSGraph.Chart.8">
              <p:embed followColorScheme="full"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1687513" y="1444423"/>
          <a:ext cx="3390900" cy="3149600"/>
        </p:xfrm>
        <a:graphic>
          <a:graphicData uri="http://schemas.openxmlformats.org/presentationml/2006/ole">
            <p:oleObj spid="_x0000_s47107" name="Document" r:id="rId8" imgW="5222981" imgH="4845488" progId="Word.Document.8">
              <p:embed/>
            </p:oleObj>
          </a:graphicData>
        </a:graphic>
      </p:graphicFrame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050" y="4215279"/>
            <a:ext cx="22669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78075" y="4220042"/>
            <a:ext cx="22098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79950" y="4234329"/>
            <a:ext cx="21812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53250" y="4258142"/>
            <a:ext cx="21526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7281863" y="3231029"/>
            <a:ext cx="1449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33CC33"/>
                </a:solidFill>
              </a:rPr>
              <a:t>“4-jets”</a:t>
            </a:r>
          </a:p>
        </p:txBody>
      </p:sp>
      <p:pic>
        <p:nvPicPr>
          <p:cNvPr id="6156" name="Picture 12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7525" y="3834279"/>
            <a:ext cx="10699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5375" y="3719979"/>
            <a:ext cx="18589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9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3769192"/>
            <a:ext cx="170656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20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3325" y="3797767"/>
            <a:ext cx="9413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0" name="Text Box 21"/>
          <p:cNvSpPr txBox="1">
            <a:spLocks noChangeArrowheads="1"/>
          </p:cNvSpPr>
          <p:nvPr/>
        </p:nvSpPr>
        <p:spPr bwMode="auto">
          <a:xfrm>
            <a:off x="106363" y="3248492"/>
            <a:ext cx="21605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33CC33"/>
                </a:solidFill>
              </a:rPr>
              <a:t>“missing E”</a:t>
            </a:r>
          </a:p>
        </p:txBody>
      </p:sp>
      <p:sp>
        <p:nvSpPr>
          <p:cNvPr id="6161" name="Text Box 22"/>
          <p:cNvSpPr txBox="1">
            <a:spLocks noChangeArrowheads="1"/>
          </p:cNvSpPr>
          <p:nvPr/>
        </p:nvSpPr>
        <p:spPr bwMode="auto">
          <a:xfrm>
            <a:off x="3792538" y="3210392"/>
            <a:ext cx="1720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33CC33"/>
                </a:solidFill>
              </a:rPr>
              <a:t>“leptons”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then…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8" name="Picture 2" descr="dc54698_4881_1_tes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234" y="914400"/>
            <a:ext cx="781553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Pictur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2190" y="2663109"/>
            <a:ext cx="3051810" cy="3051810"/>
          </a:xfrm>
          <a:prstGeom prst="rect">
            <a:avLst/>
          </a:prstGeom>
        </p:spPr>
      </p:pic>
      <p:pic>
        <p:nvPicPr>
          <p:cNvPr id="18" name="Picture 17" descr="Pictur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7403" y="1864620"/>
            <a:ext cx="3057525" cy="3051810"/>
          </a:xfrm>
          <a:prstGeom prst="rect">
            <a:avLst/>
          </a:prstGeom>
        </p:spPr>
      </p:pic>
      <p:pic>
        <p:nvPicPr>
          <p:cNvPr id="17" name="Picture 16" descr="Picture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061" y="1130522"/>
            <a:ext cx="3051810" cy="3051810"/>
          </a:xfrm>
          <a:prstGeom prst="rect">
            <a:avLst/>
          </a:prstGeom>
        </p:spPr>
      </p:pic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discovery or fluctuation?</a:t>
            </a:r>
            <a:endParaRPr lang="en-GB" dirty="0" smtClean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724900" cy="5562600"/>
          </a:xfrm>
        </p:spPr>
        <p:txBody>
          <a:bodyPr/>
          <a:lstStyle/>
          <a:p>
            <a:r>
              <a:rPr lang="en-US" sz="2400" b="1" dirty="0" smtClean="0"/>
              <a:t>3 selections with increasing purity for m</a:t>
            </a:r>
            <a:r>
              <a:rPr lang="en-US" sz="2400" b="1" baseline="-25000" dirty="0" smtClean="0"/>
              <a:t>H</a:t>
            </a:r>
            <a:r>
              <a:rPr lang="en-US" sz="2400" b="1" dirty="0" smtClean="0"/>
              <a:t> = 115 </a:t>
            </a:r>
            <a:r>
              <a:rPr lang="en-US" sz="2400" b="1" dirty="0" err="1" smtClean="0"/>
              <a:t>GeV</a:t>
            </a:r>
            <a:endParaRPr lang="en-GB" sz="2400" b="1" baseline="30000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24248" y="5758736"/>
            <a:ext cx="7443989" cy="67775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n-GB" b="1" dirty="0" smtClean="0">
                <a:latin typeface="Pristina" pitchFamily="66" charset="0"/>
                <a:sym typeface="Symbol" pitchFamily="18" charset="2"/>
              </a:rPr>
              <a:t>“the results of the experiment were inconclusive so we had to use statistics...”</a:t>
            </a:r>
          </a:p>
          <a:p>
            <a:r>
              <a:rPr lang="en-GB" sz="1400" dirty="0" smtClean="0">
                <a:latin typeface="+mj-lt"/>
                <a:sym typeface="Symbol" pitchFamily="18" charset="2"/>
              </a:rPr>
              <a:t>from Louis Lyon’s book “statistics for nuclear and particle physicists”</a:t>
            </a:r>
            <a:endParaRPr lang="en-GB" sz="1400" dirty="0">
              <a:latin typeface="+mj-lt"/>
              <a:sym typeface="Symbol" pitchFamily="18" charset="2"/>
            </a:endParaRPr>
          </a:p>
        </p:txBody>
      </p:sp>
      <p:sp>
        <p:nvSpPr>
          <p:cNvPr id="27658" name="Text Box 31"/>
          <p:cNvSpPr txBox="1">
            <a:spLocks noChangeArrowheads="1"/>
          </p:cNvSpPr>
          <p:nvPr/>
        </p:nvSpPr>
        <p:spPr bwMode="auto">
          <a:xfrm>
            <a:off x="4610100" y="2171700"/>
            <a:ext cx="1296988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NewCenturySchlbk" pitchFamily="18" charset="0"/>
              </a:rPr>
              <a:t>Data   5</a:t>
            </a:r>
          </a:p>
          <a:p>
            <a:r>
              <a:rPr lang="en-US" sz="2000">
                <a:latin typeface="NewCenturySchlbk" pitchFamily="18" charset="0"/>
              </a:rPr>
              <a:t>Bkg    3.9</a:t>
            </a:r>
          </a:p>
          <a:p>
            <a:r>
              <a:rPr lang="en-US" sz="2000">
                <a:latin typeface="NewCenturySchlbk" pitchFamily="18" charset="0"/>
              </a:rPr>
              <a:t>Sig     3.8</a:t>
            </a:r>
          </a:p>
        </p:txBody>
      </p:sp>
      <p:sp>
        <p:nvSpPr>
          <p:cNvPr id="27659" name="Text Box 32"/>
          <p:cNvSpPr txBox="1">
            <a:spLocks noChangeArrowheads="1"/>
          </p:cNvSpPr>
          <p:nvPr/>
        </p:nvSpPr>
        <p:spPr bwMode="auto">
          <a:xfrm>
            <a:off x="1581150" y="1447800"/>
            <a:ext cx="1368425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NewCenturySchlbk" pitchFamily="18" charset="0"/>
              </a:rPr>
              <a:t>Data  17</a:t>
            </a:r>
          </a:p>
          <a:p>
            <a:r>
              <a:rPr lang="en-US" sz="2000">
                <a:latin typeface="NewCenturySchlbk" pitchFamily="18" charset="0"/>
              </a:rPr>
              <a:t>Bkg   15.8</a:t>
            </a:r>
          </a:p>
          <a:p>
            <a:r>
              <a:rPr lang="en-US" sz="2000">
                <a:latin typeface="NewCenturySchlbk" pitchFamily="18" charset="0"/>
              </a:rPr>
              <a:t>Sig     7.1</a:t>
            </a:r>
          </a:p>
        </p:txBody>
      </p:sp>
      <p:sp>
        <p:nvSpPr>
          <p:cNvPr id="27660" name="Text Box 33"/>
          <p:cNvSpPr txBox="1">
            <a:spLocks noChangeArrowheads="1"/>
          </p:cNvSpPr>
          <p:nvPr/>
        </p:nvSpPr>
        <p:spPr bwMode="auto">
          <a:xfrm>
            <a:off x="7524750" y="2976982"/>
            <a:ext cx="1296988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NewCenturySchlbk" pitchFamily="18" charset="0"/>
              </a:rPr>
              <a:t>Data   4</a:t>
            </a:r>
          </a:p>
          <a:p>
            <a:r>
              <a:rPr lang="en-US" sz="2000">
                <a:latin typeface="NewCenturySchlbk" pitchFamily="18" charset="0"/>
              </a:rPr>
              <a:t>Bkg    1.2</a:t>
            </a:r>
          </a:p>
          <a:p>
            <a:r>
              <a:rPr lang="en-US" sz="2000">
                <a:latin typeface="NewCenturySchlbk" pitchFamily="18" charset="0"/>
              </a:rPr>
              <a:t>Sig     2.2</a:t>
            </a:r>
          </a:p>
        </p:txBody>
      </p:sp>
      <p:sp>
        <p:nvSpPr>
          <p:cNvPr id="27662" name="Line 35"/>
          <p:cNvSpPr>
            <a:spLocks noChangeShapeType="1"/>
          </p:cNvSpPr>
          <p:nvPr/>
        </p:nvSpPr>
        <p:spPr bwMode="auto">
          <a:xfrm flipH="1">
            <a:off x="2933700" y="1900238"/>
            <a:ext cx="2024063" cy="157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63" name="Line 36"/>
          <p:cNvSpPr>
            <a:spLocks noChangeShapeType="1"/>
          </p:cNvSpPr>
          <p:nvPr/>
        </p:nvSpPr>
        <p:spPr bwMode="auto">
          <a:xfrm flipH="1">
            <a:off x="5731099" y="2081213"/>
            <a:ext cx="428401" cy="36577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64" name="Line 37"/>
          <p:cNvSpPr>
            <a:spLocks noChangeShapeType="1"/>
          </p:cNvSpPr>
          <p:nvPr/>
        </p:nvSpPr>
        <p:spPr bwMode="auto">
          <a:xfrm>
            <a:off x="7073900" y="2070100"/>
            <a:ext cx="962517" cy="9564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61" name="Text Box 34"/>
          <p:cNvSpPr txBox="1">
            <a:spLocks noChangeArrowheads="1"/>
          </p:cNvSpPr>
          <p:nvPr/>
        </p:nvSpPr>
        <p:spPr bwMode="auto">
          <a:xfrm>
            <a:off x="4945063" y="1289050"/>
            <a:ext cx="373692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latin typeface="+mj-lt"/>
              </a:rPr>
              <a:t>S/B for </a:t>
            </a:r>
            <a:r>
              <a:rPr lang="en-US" b="1" dirty="0" smtClean="0">
                <a:latin typeface="+mj-lt"/>
              </a:rPr>
              <a:t>m</a:t>
            </a:r>
            <a:r>
              <a:rPr lang="en-US" b="1" baseline="-25000" dirty="0" smtClean="0">
                <a:latin typeface="+mj-lt"/>
              </a:rPr>
              <a:t>H</a:t>
            </a:r>
            <a:r>
              <a:rPr lang="en-US" b="1" dirty="0" smtClean="0">
                <a:latin typeface="+mj-lt"/>
              </a:rPr>
              <a:t> </a:t>
            </a:r>
            <a:r>
              <a:rPr lang="en-US" b="1" dirty="0">
                <a:latin typeface="+mj-lt"/>
              </a:rPr>
              <a:t>&gt; 109 </a:t>
            </a:r>
            <a:r>
              <a:rPr lang="en-US" b="1" dirty="0" err="1">
                <a:latin typeface="+mj-lt"/>
              </a:rPr>
              <a:t>GeV</a:t>
            </a:r>
            <a:r>
              <a:rPr lang="en-US" b="1" dirty="0">
                <a:latin typeface="+mj-lt"/>
              </a:rPr>
              <a:t>/c</a:t>
            </a:r>
            <a:r>
              <a:rPr lang="en-US" b="1" baseline="30000" dirty="0">
                <a:latin typeface="+mj-lt"/>
              </a:rPr>
              <a:t>2</a:t>
            </a:r>
          </a:p>
          <a:p>
            <a:r>
              <a:rPr lang="en-US" b="1" dirty="0">
                <a:latin typeface="+mj-lt"/>
              </a:rPr>
              <a:t> &gt; 0.5    &gt;1      &gt;2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3/11/2008</a:t>
            </a:r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Ulrich Heintz - Sakurai Prize Celebration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8768D-7005-46F1-9EEA-83C93620916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color}&#10;%&#10;%%%%%%%%  Slash character...&#10;\newcommand{ \slashchar }[1]{\setbox0=\hbox{$#1$}   % set a box for #1&#10;   \dimen0=\wd0                                     % and get its size&#10;   \setbox1=\hbox{/} \dimen1=\wd1                   % get size of /&#10;   \ifdim\dimen0&gt;\dimen1                            % #1 is bigger&#10;      \rlap{\hbox to \dimen0{\hfil/\hfil}}          % so center / in box&#10;      #1                                            % and print #1&#10;   \else                                            % / is bigger&#10;      \rlap{\hbox to \dimen1{\hfil$#1$\hfil}}       % so center #1&#10;      /                                             % and print /&#10;   \fi}                                             %&#10;&#10;%%EXAMPLE:  $\slashchar{E}$ or $\slashchar{E}_{t}$&#10;\newcommand{\MET}         {\mbox{$\slashchar{E}_{t}$}}&#10;&#10;\begin{document}&#10;\color{red}&#10;BR(Z$\rightarrow \rm H\ell^+\ell^-,  \rm H\nu\overline\nu$)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BITMAPFORMAT" val="bmp256"/>
  <p:tag name="DEBUGINTERACTIVE" val="True"/>
  <p:tag name="ORIGWIDTH" val="633.75"/>
  <p:tag name="PICTUREFILESIZE" val="8587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color}&#10;%&#10;%%%%%%%%  Slash character...&#10;\newcommand{ \slashchar }[1]{\setbox0=\hbox{$#1$}   % set a box for #1&#10;   \dimen0=\wd0                                     % and get its size&#10;   \setbox1=\hbox{/} \dimen1=\wd1                   % get size of /&#10;   \ifdim\dimen0&gt;\dimen1                            % #1 is bigger&#10;      \rlap{\hbox to \dimen0{\hfil/\hfil}}          % so center / in box&#10;      #1                                            % and print #1&#10;   \else                                            % / is bigger&#10;      \rlap{\hbox to \dimen1{\hfil$#1$\hfil}}       % so center #1&#10;      /                                             % and print /&#10;   \fi}                                             %&#10;&#10;%%EXAMPLE:  $\slashchar{E}$ or $\slashchar{E}_{t}$&#10;\newcommand{\MET}         {\mbox{$\slashchar{E}_{t}$}}&#10;&#10;\begin{document}&#10;\color{red}&#10;$H\nu\overline\nu$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BITMAPFORMAT" val="bmp256"/>
  <p:tag name="DEBUGINTERACTIVE" val="True"/>
  <p:tag name="ORIGWIDTH" val="131.25"/>
  <p:tag name="PICTUREFILESIZE" val="1128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color}&#10;%&#10;%%%%%%%%  Slash character...&#10;\newcommand{ \slashchar }[1]{\setbox0=\hbox{$#1$}   % set a box for #1&#10;   \dimen0=\wd0                                     % and get its size&#10;   \setbox1=\hbox{/} \dimen1=\wd1                   % get size of /&#10;   \ifdim\dimen0&gt;\dimen1                            % #1 is bigger&#10;      \rlap{\hbox to \dimen0{\hfil/\hfil}}          % so center / in box&#10;      #1                                            % and print #1&#10;   \else                                            % / is bigger&#10;      \rlap{\hbox to \dimen1{\hfil$#1$\hfil}}       % so center #1&#10;      /                                             % and print /&#10;   \fi}                                             %&#10;&#10;%%EXAMPLE:  $\slashchar{E}$ or $\slashchar{E}_{t}$&#10;\newcommand{\MET}         {\mbox{$\slashchar{E}_{t}$}}&#10;&#10;\begin{document}&#10;\color{red}&#10;$H\mu^+\mu^-$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BITMAPFORMAT" val="bmp256"/>
  <p:tag name="DEBUGINTERACTIVE" val="True"/>
  <p:tag name="ORIGWIDTH" val="228"/>
  <p:tag name="PICTUREFILESIZE" val="2995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color}&#10;%&#10;%%%%%%%%  Slash character...&#10;\newcommand{ \slashchar }[1]{\setbox0=\hbox{$#1$}   % set a box for #1&#10;   \dimen0=\wd0                                     % and get its size&#10;   \setbox1=\hbox{/} \dimen1=\wd1                   % get size of /&#10;   \ifdim\dimen0&gt;\dimen1                            % #1 is bigger&#10;      \rlap{\hbox to \dimen0{\hfil/\hfil}}          % so center / in box&#10;      #1                                            % and print #1&#10;   \else                                            % / is bigger&#10;      \rlap{\hbox to \dimen1{\hfil$#1$\hfil}}       % so center #1&#10;      /                                             % and print /&#10;   \fi}                                             %&#10;&#10;%%EXAMPLE:  $\slashchar{E}$ or $\slashchar{E}_{t}$&#10;\newcommand{\MET}         {\mbox{$\slashchar{E}_{t}$}}&#10;&#10;\begin{document}&#10;\color{red}&#10;$He^+e^-$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BITMAPFORMAT" val="bmp256"/>
  <p:tag name="DEBUGINTERACTIVE" val="True"/>
  <p:tag name="ORIGWIDTH" val="209.25"/>
  <p:tag name="PICTUREFILESIZE" val="231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color}&#10;%&#10;%%%%%%%%  Slash character...&#10;\newcommand{ \slashchar }[1]{\setbox0=\hbox{$#1$}   % set a box for #1&#10;   \dimen0=\wd0                                     % and get its size&#10;   \setbox1=\hbox{/} \dimen1=\wd1                   % get size of /&#10;   \ifdim\dimen0&gt;\dimen1                            % #1 is bigger&#10;      \rlap{\hbox to \dimen0{\hfil/\hfil}}          % so center / in box&#10;      #1                                            % and print #1&#10;   \else                                            % / is bigger&#10;      \rlap{\hbox to \dimen1{\hfil$#1$\hfil}}       % so center #1&#10;      /                                             % and print /&#10;   \fi}                                             %&#10;&#10;%%EXAMPLE:  $\slashchar{E}$ or $\slashchar{E}_{t}$&#10;\newcommand{\MET}         {\mbox{$\slashchar{E}_{t}$}}&#10;&#10;\begin{document}&#10;\color{red}&#10;$Hb\overline b$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BITMAPFORMAT" val="bmp256"/>
  <p:tag name="DEBUGINTERACTIVE" val="True"/>
  <p:tag name="ORIGWIDTH" val="115.5"/>
  <p:tag name="PICTUREFILESIZE" val="11998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69696"/>
        </a:solidFill>
        <a:ln>
          <a:noFill/>
        </a:ln>
      </a:spPr>
      <a:bodyPr wrap="none" rtlCol="0" anchor="ctr">
        <a:spAutoFit/>
      </a:bodyPr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6925</TotalTime>
  <Words>977</Words>
  <Application>Microsoft Office PowerPoint</Application>
  <PresentationFormat>On-screen Show (4:3)</PresentationFormat>
  <Paragraphs>275</Paragraphs>
  <Slides>28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Default Design</vt:lpstr>
      <vt:lpstr>Chart</vt:lpstr>
      <vt:lpstr>Document</vt:lpstr>
      <vt:lpstr>Equation</vt:lpstr>
      <vt:lpstr>The elusive agent of  electroweak symmetry breaking  - an experimentalist point of view - </vt:lpstr>
      <vt:lpstr>the holy grail of particle physics</vt:lpstr>
      <vt:lpstr>H searches before LEP</vt:lpstr>
      <vt:lpstr>LEP</vt:lpstr>
      <vt:lpstr>H production at LEP</vt:lpstr>
      <vt:lpstr>H search at LEP1</vt:lpstr>
      <vt:lpstr>H searches at LEP2</vt:lpstr>
      <vt:lpstr>and then…</vt:lpstr>
      <vt:lpstr>discovery or fluctuation?</vt:lpstr>
      <vt:lpstr>the final LEP limit</vt:lpstr>
      <vt:lpstr>the end of LEP</vt:lpstr>
      <vt:lpstr>Tevatron</vt:lpstr>
      <vt:lpstr>H at the Tevatron?</vt:lpstr>
      <vt:lpstr>H production at Tevatron</vt:lpstr>
      <vt:lpstr>H search at Tevatron</vt:lpstr>
      <vt:lpstr>H search at Tevatron</vt:lpstr>
      <vt:lpstr>H search at Tevatron</vt:lpstr>
      <vt:lpstr>single top production</vt:lpstr>
      <vt:lpstr>Tevatron H limits</vt:lpstr>
      <vt:lpstr>sensitivity of H search at Tevatron</vt:lpstr>
      <vt:lpstr>LHC</vt:lpstr>
      <vt:lpstr>H production at LHC</vt:lpstr>
      <vt:lpstr>CMS projections for H search</vt:lpstr>
      <vt:lpstr>the CMS experiment</vt:lpstr>
      <vt:lpstr>LHC projection for next 2 years</vt:lpstr>
      <vt:lpstr>LHC projection for next 2 years</vt:lpstr>
      <vt:lpstr>summary</vt:lpstr>
      <vt:lpstr>Congratulations, Gerry!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Ulrich Heintz</cp:lastModifiedBy>
  <cp:revision>263</cp:revision>
  <dcterms:created xsi:type="dcterms:W3CDTF">1601-01-01T00:00:00Z</dcterms:created>
  <dcterms:modified xsi:type="dcterms:W3CDTF">2010-05-05T20:39:48Z</dcterms:modified>
</cp:coreProperties>
</file>